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2" r:id="rId3"/>
    <p:sldId id="292" r:id="rId4"/>
    <p:sldId id="257" r:id="rId5"/>
    <p:sldId id="259" r:id="rId6"/>
    <p:sldId id="261" r:id="rId7"/>
    <p:sldId id="263" r:id="rId8"/>
    <p:sldId id="274" r:id="rId9"/>
    <p:sldId id="275" r:id="rId10"/>
    <p:sldId id="264" r:id="rId11"/>
    <p:sldId id="265" r:id="rId12"/>
    <p:sldId id="266" r:id="rId13"/>
    <p:sldId id="267" r:id="rId14"/>
    <p:sldId id="271" r:id="rId15"/>
    <p:sldId id="268" r:id="rId16"/>
    <p:sldId id="269" r:id="rId17"/>
    <p:sldId id="270" r:id="rId18"/>
    <p:sldId id="276" r:id="rId19"/>
    <p:sldId id="278" r:id="rId20"/>
    <p:sldId id="293" r:id="rId21"/>
    <p:sldId id="280" r:id="rId22"/>
    <p:sldId id="281" r:id="rId23"/>
    <p:sldId id="289" r:id="rId24"/>
    <p:sldId id="290" r:id="rId25"/>
    <p:sldId id="282" r:id="rId26"/>
    <p:sldId id="291" r:id="rId27"/>
    <p:sldId id="284" r:id="rId28"/>
    <p:sldId id="294" r:id="rId29"/>
    <p:sldId id="287" r:id="rId30"/>
    <p:sldId id="285" r:id="rId31"/>
    <p:sldId id="286" r:id="rId32"/>
    <p:sldId id="288" r:id="rId33"/>
    <p:sldId id="29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A5F98-6CEC-4219-A674-8AA48B3362E7}" type="datetimeFigureOut">
              <a:rPr lang="it-IT" smtClean="0"/>
              <a:t>27/09/2020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C4F2B-26EF-48C4-AC9D-0B7B46EDF811}" type="slidenum">
              <a:rPr lang="it-IT" smtClean="0"/>
              <a:t>‹N›</a:t>
            </a:fld>
            <a:endParaRPr lang="it-IT"/>
          </a:p>
        </p:txBody>
      </p:sp>
    </p:spTree>
    <p:extLst>
      <p:ext uri="{BB962C8B-B14F-4D97-AF65-F5344CB8AC3E}">
        <p14:creationId xmlns:p14="http://schemas.microsoft.com/office/powerpoint/2010/main" val="285759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34C4F2B-26EF-48C4-AC9D-0B7B46EDF811}" type="slidenum">
              <a:rPr lang="it-IT" smtClean="0"/>
              <a:t>4</a:t>
            </a:fld>
            <a:endParaRPr lang="it-IT"/>
          </a:p>
        </p:txBody>
      </p:sp>
    </p:spTree>
    <p:extLst>
      <p:ext uri="{BB962C8B-B14F-4D97-AF65-F5344CB8AC3E}">
        <p14:creationId xmlns:p14="http://schemas.microsoft.com/office/powerpoint/2010/main" val="399976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34C4F2B-26EF-48C4-AC9D-0B7B46EDF811}" type="slidenum">
              <a:rPr lang="it-IT" smtClean="0"/>
              <a:t>6</a:t>
            </a:fld>
            <a:endParaRPr lang="it-IT"/>
          </a:p>
        </p:txBody>
      </p:sp>
    </p:spTree>
    <p:extLst>
      <p:ext uri="{BB962C8B-B14F-4D97-AF65-F5344CB8AC3E}">
        <p14:creationId xmlns:p14="http://schemas.microsoft.com/office/powerpoint/2010/main" val="72766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34C4F2B-26EF-48C4-AC9D-0B7B46EDF811}" type="slidenum">
              <a:rPr lang="it-IT" smtClean="0"/>
              <a:t>25</a:t>
            </a:fld>
            <a:endParaRPr lang="it-IT"/>
          </a:p>
        </p:txBody>
      </p:sp>
    </p:spTree>
    <p:extLst>
      <p:ext uri="{BB962C8B-B14F-4D97-AF65-F5344CB8AC3E}">
        <p14:creationId xmlns:p14="http://schemas.microsoft.com/office/powerpoint/2010/main" val="302626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A5384-90A1-4BDA-8236-6EE96C151CB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97A2F2-802C-464E-A11C-2F7A361C5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BA7107A-1204-4F76-AB83-05CDD4089621}"/>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EF56D6C7-DB58-4097-B5EE-12FD6D4F76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6088D8-8764-4D91-984B-4943201AB181}"/>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249082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ECEB27-E2E3-484E-B3E2-6F4B2D8C08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A72F6D-5BAF-4A1F-AE5E-CB29316513B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7EE1126-E2C3-44E5-BB19-F41C5B954EA9}"/>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3C036F6E-08D0-456C-94D2-179FE94E4C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3F8625-7E8D-4927-89A9-4C16255D45B4}"/>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262986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2D223AC-D50A-4E63-9B43-B22C8EE81F6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12CFDB1-E61D-4863-BCF6-90CF3739687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51A77A-B602-4111-8839-F345F96B7482}"/>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F8B2F711-C1BA-47A5-9F94-6173409624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AC15A3-60C3-41AB-901A-6B352FAF5B24}"/>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167206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77F476-55AE-4B7E-956E-388F15F3DD1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34F540-6BB1-429E-A42B-84AE0EC27FF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064DD9-22BB-4E5D-918A-8976F9DA040C}"/>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C8CF2E7F-2FFD-45F2-AB86-1C6E4EBF2B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E6A634F-7BC5-4460-B159-51C9A135E3ED}"/>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376640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331E10-CF22-419A-BE77-C47312ADBC9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31DCC71-5A52-4E67-99A0-98EB169753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B95E0D2-A23B-4358-B48F-A309049F6513}"/>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D6C35B77-38B6-49A8-810C-1407386725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19AC1E-FEFA-46B6-9BA5-60F1B5697F24}"/>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129224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A91D1-D410-4D2C-BA23-976050569A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ECD9C7-964E-4D63-9F6D-D8C60079F9A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9CD11F-F1E3-4F05-A8B1-B41C89E5291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DAF910E-142F-4F81-9E20-7F41637CC26D}"/>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6" name="Segnaposto piè di pagina 5">
            <a:extLst>
              <a:ext uri="{FF2B5EF4-FFF2-40B4-BE49-F238E27FC236}">
                <a16:creationId xmlns:a16="http://schemas.microsoft.com/office/drawing/2014/main" id="{41D5F0DA-F92E-4699-83B5-3CE891DC8A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A0392C-A302-410F-9C66-DE37B95CB1D6}"/>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38278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3099F0-7FAB-46CE-9D01-1A4509B4222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C926CA-F690-45CF-95A0-BB3C45F156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57D734C-738E-4E17-9DBB-B606003B6EC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BFB035D-F6BA-4FD4-9738-CD76EBA60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3878F97-AEE5-41CA-9FC9-FC27F10391F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E45D42-874E-4B9E-A0E0-DB3B5DC483A6}"/>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8" name="Segnaposto piè di pagina 7">
            <a:extLst>
              <a:ext uri="{FF2B5EF4-FFF2-40B4-BE49-F238E27FC236}">
                <a16:creationId xmlns:a16="http://schemas.microsoft.com/office/drawing/2014/main" id="{186CD6C0-2B3B-4B11-8115-9F33FADC7F1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F049BD4-801C-4B2E-A389-1E5ABB209B98}"/>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176725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0CC7E-586F-498B-B9EB-CB02FCD033F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8123D3-44B1-4491-A445-0559E10D41EE}"/>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4" name="Segnaposto piè di pagina 3">
            <a:extLst>
              <a:ext uri="{FF2B5EF4-FFF2-40B4-BE49-F238E27FC236}">
                <a16:creationId xmlns:a16="http://schemas.microsoft.com/office/drawing/2014/main" id="{8986AEBC-B981-48B1-8695-5A1415CAFD4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4E5847B-1583-4EB1-AB8D-C0FFC1B05248}"/>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21010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310F703-B68C-480B-9A22-4F3CCB27B51B}"/>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3" name="Segnaposto piè di pagina 2">
            <a:extLst>
              <a:ext uri="{FF2B5EF4-FFF2-40B4-BE49-F238E27FC236}">
                <a16:creationId xmlns:a16="http://schemas.microsoft.com/office/drawing/2014/main" id="{D77EB85F-CEA5-48A6-911D-29E2282193B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041484B-8DAC-42DA-ABE2-B53C86B67272}"/>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221230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D50B88-9748-4CE1-AE8F-C5E5ED9904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A5624D-2991-4EE8-BEA2-EE56F349F5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E78E9E-A143-4440-9A2D-0C171EB0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50E26BF-64D3-4158-8AEF-ABB7F722DA44}"/>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6" name="Segnaposto piè di pagina 5">
            <a:extLst>
              <a:ext uri="{FF2B5EF4-FFF2-40B4-BE49-F238E27FC236}">
                <a16:creationId xmlns:a16="http://schemas.microsoft.com/office/drawing/2014/main" id="{BB3A455A-D4D6-44AC-8975-CADB0020FD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565FFE2-5887-4505-B607-D69445D0AE29}"/>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138697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0FA43-1459-42BC-A1D0-CF9564A0556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91F98EE-F3FB-4A15-8189-8862AFC4B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EB81C98-1BF7-4D28-80C6-68A382BE4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F308EAD-FAD6-44EE-BD48-A68EC8546AB6}"/>
              </a:ext>
            </a:extLst>
          </p:cNvPr>
          <p:cNvSpPr>
            <a:spLocks noGrp="1"/>
          </p:cNvSpPr>
          <p:nvPr>
            <p:ph type="dt" sz="half" idx="10"/>
          </p:nvPr>
        </p:nvSpPr>
        <p:spPr/>
        <p:txBody>
          <a:bodyPr/>
          <a:lstStyle/>
          <a:p>
            <a:fld id="{553CEEF4-0130-4827-B16C-85125DF5C1C6}" type="datetimeFigureOut">
              <a:rPr lang="it-IT" smtClean="0"/>
              <a:t>27/09/2020</a:t>
            </a:fld>
            <a:endParaRPr lang="it-IT"/>
          </a:p>
        </p:txBody>
      </p:sp>
      <p:sp>
        <p:nvSpPr>
          <p:cNvPr id="6" name="Segnaposto piè di pagina 5">
            <a:extLst>
              <a:ext uri="{FF2B5EF4-FFF2-40B4-BE49-F238E27FC236}">
                <a16:creationId xmlns:a16="http://schemas.microsoft.com/office/drawing/2014/main" id="{18ECF001-ECEB-4342-AAC1-2410C76D1D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35624A-EC62-409C-83E4-06CE83A89039}"/>
              </a:ext>
            </a:extLst>
          </p:cNvPr>
          <p:cNvSpPr>
            <a:spLocks noGrp="1"/>
          </p:cNvSpPr>
          <p:nvPr>
            <p:ph type="sldNum" sz="quarter" idx="12"/>
          </p:nvPr>
        </p:nvSpPr>
        <p:spPr/>
        <p:txBody>
          <a:bodyPr/>
          <a:lstStyle/>
          <a:p>
            <a:fld id="{AB61AF61-328F-4CA5-8BEB-4454DF858772}" type="slidenum">
              <a:rPr lang="it-IT" smtClean="0"/>
              <a:t>‹N›</a:t>
            </a:fld>
            <a:endParaRPr lang="it-IT"/>
          </a:p>
        </p:txBody>
      </p:sp>
    </p:spTree>
    <p:extLst>
      <p:ext uri="{BB962C8B-B14F-4D97-AF65-F5344CB8AC3E}">
        <p14:creationId xmlns:p14="http://schemas.microsoft.com/office/powerpoint/2010/main" val="19712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CF5799D-7C3D-4E39-A514-FC1717A1DF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79C8B0-E275-4D41-847B-74419B5C4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212B97-71D6-4DC4-A54A-B8B687DE1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CEEF4-0130-4827-B16C-85125DF5C1C6}" type="datetimeFigureOut">
              <a:rPr lang="it-IT" smtClean="0"/>
              <a:t>27/09/2020</a:t>
            </a:fld>
            <a:endParaRPr lang="it-IT"/>
          </a:p>
        </p:txBody>
      </p:sp>
      <p:sp>
        <p:nvSpPr>
          <p:cNvPr id="5" name="Segnaposto piè di pagina 4">
            <a:extLst>
              <a:ext uri="{FF2B5EF4-FFF2-40B4-BE49-F238E27FC236}">
                <a16:creationId xmlns:a16="http://schemas.microsoft.com/office/drawing/2014/main" id="{8AD3F1FB-B82A-45F8-A9FB-7FEB8B76A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2259F53-721D-4D0B-8ED6-3C7611C73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F61-328F-4CA5-8BEB-4454DF858772}" type="slidenum">
              <a:rPr lang="it-IT" smtClean="0"/>
              <a:t>‹N›</a:t>
            </a:fld>
            <a:endParaRPr lang="it-IT"/>
          </a:p>
        </p:txBody>
      </p:sp>
    </p:spTree>
    <p:extLst>
      <p:ext uri="{BB962C8B-B14F-4D97-AF65-F5344CB8AC3E}">
        <p14:creationId xmlns:p14="http://schemas.microsoft.com/office/powerpoint/2010/main" val="330111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3E77B-293C-44E8-9961-26B3776E14CA}"/>
              </a:ext>
            </a:extLst>
          </p:cNvPr>
          <p:cNvSpPr>
            <a:spLocks noGrp="1"/>
          </p:cNvSpPr>
          <p:nvPr>
            <p:ph type="ctrTitle"/>
          </p:nvPr>
        </p:nvSpPr>
        <p:spPr>
          <a:xfrm>
            <a:off x="604911" y="675249"/>
            <a:ext cx="11099409" cy="5627077"/>
          </a:xfrm>
        </p:spPr>
        <p:txBody>
          <a:bodyPr>
            <a:normAutofit fontScale="90000"/>
          </a:bodyPr>
          <a:lstStyle/>
          <a:p>
            <a:pPr>
              <a:lnSpc>
                <a:spcPct val="100000"/>
              </a:lnSpc>
            </a:pPr>
            <a:br>
              <a:rPr lang="it-IT" i="1" dirty="0"/>
            </a:br>
            <a:br>
              <a:rPr lang="it-IT" i="1" dirty="0"/>
            </a:br>
            <a:br>
              <a:rPr lang="it-IT" i="1" dirty="0"/>
            </a:br>
            <a:br>
              <a:rPr lang="it-IT" i="1" dirty="0"/>
            </a:br>
            <a:br>
              <a:rPr lang="it-IT" i="1" dirty="0"/>
            </a:br>
            <a:br>
              <a:rPr lang="it-IT" i="1" dirty="0"/>
            </a:br>
            <a:br>
              <a:rPr lang="it-IT" i="1" dirty="0"/>
            </a:br>
            <a:br>
              <a:rPr lang="it-IT" i="1" dirty="0"/>
            </a:br>
            <a:br>
              <a:rPr lang="it-IT" i="1" dirty="0"/>
            </a:br>
            <a:br>
              <a:rPr lang="it-IT" i="1" dirty="0"/>
            </a:br>
            <a:br>
              <a:rPr lang="it-IT" dirty="0"/>
            </a:br>
            <a:br>
              <a:rPr lang="it-IT" dirty="0"/>
            </a:br>
            <a:br>
              <a:rPr lang="it-IT" dirty="0"/>
            </a:br>
            <a:r>
              <a:rPr lang="it-IT" sz="6700" b="1" i="1" dirty="0">
                <a:latin typeface="Arial" panose="020B0604020202020204" pitchFamily="34" charset="0"/>
                <a:cs typeface="Arial" panose="020B0604020202020204" pitchFamily="34" charset="0"/>
              </a:rPr>
              <a:t>Introduzione </a:t>
            </a:r>
            <a:br>
              <a:rPr lang="it-IT" sz="6700" b="1" i="1" dirty="0">
                <a:latin typeface="Arial" panose="020B0604020202020204" pitchFamily="34" charset="0"/>
                <a:cs typeface="Arial" panose="020B0604020202020204" pitchFamily="34" charset="0"/>
              </a:rPr>
            </a:br>
            <a:r>
              <a:rPr lang="it-IT" sz="6700" b="1" i="1" dirty="0">
                <a:latin typeface="Arial" panose="020B0604020202020204" pitchFamily="34" charset="0"/>
                <a:cs typeface="Arial" panose="020B0604020202020204" pitchFamily="34" charset="0"/>
              </a:rPr>
              <a:t>alla </a:t>
            </a:r>
            <a:br>
              <a:rPr lang="it-IT" sz="6700" b="1" i="1" dirty="0">
                <a:latin typeface="Arial" panose="020B0604020202020204" pitchFamily="34" charset="0"/>
                <a:cs typeface="Arial" panose="020B0604020202020204" pitchFamily="34" charset="0"/>
              </a:rPr>
            </a:br>
            <a:r>
              <a:rPr lang="it-IT" sz="6700" b="1" i="1" dirty="0">
                <a:latin typeface="Arial" panose="020B0604020202020204" pitchFamily="34" charset="0"/>
                <a:cs typeface="Arial" panose="020B0604020202020204" pitchFamily="34" charset="0"/>
              </a:rPr>
              <a:t>Filologia italiana</a:t>
            </a:r>
            <a:br>
              <a:rPr lang="it-IT" sz="6700" b="1" i="1" dirty="0">
                <a:latin typeface="Arial" panose="020B0604020202020204" pitchFamily="34" charset="0"/>
                <a:cs typeface="Arial" panose="020B0604020202020204" pitchFamily="34" charset="0"/>
              </a:rPr>
            </a:br>
            <a:br>
              <a:rPr lang="it-IT" dirty="0"/>
            </a:br>
            <a:r>
              <a:rPr lang="it-IT" sz="3600" dirty="0">
                <a:latin typeface="Arial" panose="020B0604020202020204" pitchFamily="34" charset="0"/>
                <a:cs typeface="Arial" panose="020B0604020202020204" pitchFamily="34" charset="0"/>
              </a:rPr>
              <a:t>Benedetta Aldinucci </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Filologia italiana (Modulo A),</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Corso di Laurea Triennale in Lingua e Cultura Italiana</a:t>
            </a:r>
            <a:br>
              <a:rPr lang="it-IT" sz="3600" dirty="0">
                <a:latin typeface="Arial" panose="020B0604020202020204" pitchFamily="34" charset="0"/>
                <a:cs typeface="Arial" panose="020B0604020202020204" pitchFamily="34" charset="0"/>
              </a:rPr>
            </a:br>
            <a:r>
              <a:rPr lang="it-IT" sz="3600" dirty="0" err="1">
                <a:latin typeface="Arial" panose="020B0604020202020204" pitchFamily="34" charset="0"/>
                <a:cs typeface="Arial" panose="020B0604020202020204" pitchFamily="34" charset="0"/>
              </a:rPr>
              <a:t>a.a</a:t>
            </a:r>
            <a:r>
              <a:rPr lang="it-IT" sz="3600" dirty="0">
                <a:latin typeface="Arial" panose="020B0604020202020204" pitchFamily="34" charset="0"/>
                <a:cs typeface="Arial" panose="020B0604020202020204" pitchFamily="34" charset="0"/>
              </a:rPr>
              <a:t>. </a:t>
            </a:r>
            <a:r>
              <a:rPr lang="it-IT" sz="3600">
                <a:latin typeface="Arial" panose="020B0604020202020204" pitchFamily="34" charset="0"/>
                <a:cs typeface="Arial" panose="020B0604020202020204" pitchFamily="34" charset="0"/>
              </a:rPr>
              <a:t>2020-2021</a:t>
            </a: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3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3C929C1-CDE3-4A7C-8804-34304972BFD0}"/>
              </a:ext>
            </a:extLst>
          </p:cNvPr>
          <p:cNvSpPr>
            <a:spLocks noGrp="1"/>
          </p:cNvSpPr>
          <p:nvPr>
            <p:ph type="body" sz="half" idx="2"/>
          </p:nvPr>
        </p:nvSpPr>
        <p:spPr>
          <a:xfrm>
            <a:off x="393895" y="1195754"/>
            <a:ext cx="2504049" cy="5289452"/>
          </a:xfrm>
        </p:spPr>
        <p:txBody>
          <a:bodyPr>
            <a:normAutofit/>
          </a:bodyPr>
          <a:lstStyle/>
          <a:p>
            <a:pPr algn="ctr"/>
            <a:r>
              <a:rPr lang="it-IT" sz="2800" dirty="0">
                <a:latin typeface="Arial" panose="020B0604020202020204" pitchFamily="34" charset="0"/>
                <a:cs typeface="Arial" panose="020B0604020202020204" pitchFamily="34" charset="0"/>
              </a:rPr>
              <a:t>Firenze, Biblioteca Medicea Laurenziana, Pluteo 41.15, carta 8 </a:t>
            </a:r>
            <a:r>
              <a:rPr lang="it-IT" sz="2800" i="1" dirty="0">
                <a:latin typeface="Arial" panose="020B0604020202020204" pitchFamily="34" charset="0"/>
                <a:cs typeface="Arial" panose="020B0604020202020204" pitchFamily="34" charset="0"/>
              </a:rPr>
              <a:t>recto</a:t>
            </a:r>
            <a:r>
              <a:rPr lang="it-IT" sz="2800" dirty="0">
                <a:latin typeface="Arial" panose="020B0604020202020204" pitchFamily="34" charset="0"/>
                <a:cs typeface="Arial" panose="020B0604020202020204" pitchFamily="34" charset="0"/>
              </a:rPr>
              <a:t> (particolare: pergamena, lato pelo)</a:t>
            </a:r>
          </a:p>
        </p:txBody>
      </p:sp>
      <p:pic>
        <p:nvPicPr>
          <p:cNvPr id="10" name="Segnaposto contenuto 9">
            <a:extLst>
              <a:ext uri="{FF2B5EF4-FFF2-40B4-BE49-F238E27FC236}">
                <a16:creationId xmlns:a16="http://schemas.microsoft.com/office/drawing/2014/main" id="{F9407B66-A9B6-4605-BBD9-490FF2919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690" y="98474"/>
            <a:ext cx="8890782" cy="6625883"/>
          </a:xfrm>
        </p:spPr>
      </p:pic>
      <p:sp>
        <p:nvSpPr>
          <p:cNvPr id="3" name="Freccia a sinistra 2">
            <a:extLst>
              <a:ext uri="{FF2B5EF4-FFF2-40B4-BE49-F238E27FC236}">
                <a16:creationId xmlns:a16="http://schemas.microsoft.com/office/drawing/2014/main" id="{F56D7F53-8925-4EDC-913A-EEB6480F3D3F}"/>
              </a:ext>
            </a:extLst>
          </p:cNvPr>
          <p:cNvSpPr/>
          <p:nvPr/>
        </p:nvSpPr>
        <p:spPr>
          <a:xfrm>
            <a:off x="10775852" y="3031586"/>
            <a:ext cx="1322366" cy="3974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5545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78735E-C84C-4B06-8B75-B9B98BD2B134}"/>
              </a:ext>
            </a:extLst>
          </p:cNvPr>
          <p:cNvSpPr>
            <a:spLocks noGrp="1"/>
          </p:cNvSpPr>
          <p:nvPr>
            <p:ph idx="1"/>
          </p:nvPr>
        </p:nvSpPr>
        <p:spPr>
          <a:xfrm>
            <a:off x="4476603" y="112542"/>
            <a:ext cx="7593477" cy="6745457"/>
          </a:xfrm>
        </p:spPr>
        <p:txBody>
          <a:bodyPr>
            <a:normAutofit/>
          </a:bodyPr>
          <a:lstStyle/>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1800" dirty="0">
              <a:latin typeface="Arial" panose="020B0604020202020204" pitchFamily="34" charset="0"/>
              <a:cs typeface="Arial" panose="020B0604020202020204" pitchFamily="34" charset="0"/>
            </a:endParaRPr>
          </a:p>
        </p:txBody>
      </p:sp>
      <p:sp>
        <p:nvSpPr>
          <p:cNvPr id="4" name="Segnaposto testo 3">
            <a:extLst>
              <a:ext uri="{FF2B5EF4-FFF2-40B4-BE49-F238E27FC236}">
                <a16:creationId xmlns:a16="http://schemas.microsoft.com/office/drawing/2014/main" id="{CBDA7A47-2C9F-4408-AC1E-F14860CD48FD}"/>
              </a:ext>
            </a:extLst>
          </p:cNvPr>
          <p:cNvSpPr>
            <a:spLocks noGrp="1"/>
          </p:cNvSpPr>
          <p:nvPr>
            <p:ph type="body" sz="half" idx="2"/>
          </p:nvPr>
        </p:nvSpPr>
        <p:spPr>
          <a:xfrm>
            <a:off x="0" y="608427"/>
            <a:ext cx="4586068" cy="5454748"/>
          </a:xfrm>
        </p:spPr>
        <p:txBody>
          <a:bodyPr>
            <a:normAutofit/>
          </a:bodyPr>
          <a:lstStyle/>
          <a:p>
            <a:pPr algn="ctr">
              <a:lnSpc>
                <a:spcPct val="100000"/>
              </a:lnSpc>
              <a:spcBef>
                <a:spcPts val="0"/>
              </a:spcBef>
            </a:pPr>
            <a:r>
              <a:rPr lang="it-IT" sz="1800" dirty="0">
                <a:latin typeface="Arial" panose="020B0604020202020204" pitchFamily="34" charset="0"/>
                <a:cs typeface="Arial" panose="020B0604020202020204" pitchFamily="34" charset="0"/>
              </a:rPr>
              <a:t>Il manoscritto (o codice): </a:t>
            </a:r>
          </a:p>
          <a:p>
            <a:pPr algn="ctr">
              <a:lnSpc>
                <a:spcPct val="100000"/>
              </a:lnSpc>
              <a:spcBef>
                <a:spcPts val="0"/>
              </a:spcBef>
            </a:pPr>
            <a:endParaRPr lang="it-IT" sz="1800" dirty="0">
              <a:latin typeface="Arial" panose="020B0604020202020204" pitchFamily="34" charset="0"/>
              <a:cs typeface="Arial" panose="020B0604020202020204" pitchFamily="34" charset="0"/>
            </a:endParaRPr>
          </a:p>
          <a:p>
            <a:pPr algn="ctr">
              <a:lnSpc>
                <a:spcPct val="100000"/>
              </a:lnSpc>
              <a:spcBef>
                <a:spcPts val="0"/>
              </a:spcBef>
            </a:pPr>
            <a:r>
              <a:rPr lang="it-IT" sz="1800" dirty="0">
                <a:latin typeface="Arial" panose="020B0604020202020204" pitchFamily="34" charset="0"/>
                <a:cs typeface="Arial" panose="020B0604020202020204" pitchFamily="34" charset="0"/>
              </a:rPr>
              <a:t>Città del Vaticano, Biblioteca Apostolica Vaticana, Vaticano latino 3199, carte 8 </a:t>
            </a:r>
            <a:r>
              <a:rPr lang="it-IT" sz="1800" i="1" dirty="0">
                <a:latin typeface="Arial" panose="020B0604020202020204" pitchFamily="34" charset="0"/>
                <a:cs typeface="Arial" panose="020B0604020202020204" pitchFamily="34" charset="0"/>
              </a:rPr>
              <a:t>verso</a:t>
            </a:r>
            <a:r>
              <a:rPr lang="it-IT" sz="1800" dirty="0">
                <a:latin typeface="Arial" panose="020B0604020202020204" pitchFamily="34" charset="0"/>
                <a:cs typeface="Arial" panose="020B0604020202020204" pitchFamily="34" charset="0"/>
              </a:rPr>
              <a:t>-9 </a:t>
            </a:r>
            <a:r>
              <a:rPr lang="it-IT" sz="1800" i="1" dirty="0">
                <a:latin typeface="Arial" panose="020B0604020202020204" pitchFamily="34" charset="0"/>
                <a:cs typeface="Arial" panose="020B0604020202020204" pitchFamily="34" charset="0"/>
              </a:rPr>
              <a:t>recto</a:t>
            </a:r>
            <a:r>
              <a:rPr lang="it-IT" sz="1800" dirty="0">
                <a:latin typeface="Arial" panose="020B0604020202020204" pitchFamily="34" charset="0"/>
                <a:cs typeface="Arial" panose="020B0604020202020204" pitchFamily="34" charset="0"/>
              </a:rPr>
              <a:t> (particolare: </a:t>
            </a:r>
            <a:r>
              <a:rPr lang="it-IT" sz="1800" dirty="0">
                <a:solidFill>
                  <a:srgbClr val="FF0000"/>
                </a:solidFill>
                <a:latin typeface="Arial" panose="020B0604020202020204" pitchFamily="34" charset="0"/>
                <a:cs typeface="Arial" panose="020B0604020202020204" pitchFamily="34" charset="0"/>
              </a:rPr>
              <a:t>a)</a:t>
            </a:r>
            <a:r>
              <a:rPr lang="it-IT" sz="1800" dirty="0">
                <a:latin typeface="Arial" panose="020B0604020202020204" pitchFamily="34" charset="0"/>
                <a:cs typeface="Arial" panose="020B0604020202020204" pitchFamily="34" charset="0"/>
              </a:rPr>
              <a:t> </a:t>
            </a:r>
            <a:r>
              <a:rPr lang="it-IT" sz="1800" dirty="0">
                <a:solidFill>
                  <a:srgbClr val="FF0000"/>
                </a:solidFill>
                <a:latin typeface="Arial" panose="020B0604020202020204" pitchFamily="34" charset="0"/>
                <a:cs typeface="Arial" panose="020B0604020202020204" pitchFamily="34" charset="0"/>
              </a:rPr>
              <a:t>la numerazione delle carte</a:t>
            </a:r>
            <a:r>
              <a:rPr lang="it-IT" sz="1800" dirty="0">
                <a:latin typeface="Arial" panose="020B0604020202020204" pitchFamily="34" charset="0"/>
                <a:cs typeface="Arial" panose="020B0604020202020204" pitchFamily="34" charset="0"/>
              </a:rPr>
              <a:t>, e </a:t>
            </a:r>
            <a:r>
              <a:rPr lang="it-IT" sz="1800" dirty="0">
                <a:solidFill>
                  <a:schemeClr val="accent1"/>
                </a:solidFill>
                <a:latin typeface="Arial" panose="020B0604020202020204" pitchFamily="34" charset="0"/>
                <a:cs typeface="Arial" panose="020B0604020202020204" pitchFamily="34" charset="0"/>
              </a:rPr>
              <a:t>b)</a:t>
            </a:r>
            <a:r>
              <a:rPr lang="it-IT" sz="1800" dirty="0">
                <a:latin typeface="Arial" panose="020B0604020202020204" pitchFamily="34" charset="0"/>
                <a:cs typeface="Arial" panose="020B0604020202020204" pitchFamily="34" charset="0"/>
              </a:rPr>
              <a:t> </a:t>
            </a:r>
            <a:r>
              <a:rPr lang="it-IT" sz="1800" dirty="0">
                <a:solidFill>
                  <a:schemeClr val="accent1"/>
                </a:solidFill>
                <a:latin typeface="Arial" panose="020B0604020202020204" pitchFamily="34" charset="0"/>
                <a:cs typeface="Arial" panose="020B0604020202020204" pitchFamily="34" charset="0"/>
              </a:rPr>
              <a:t>il «richiamo» di fascicolo</a:t>
            </a:r>
            <a:r>
              <a:rPr lang="it-IT" sz="1800" dirty="0">
                <a:latin typeface="Arial" panose="020B0604020202020204" pitchFamily="34" charset="0"/>
                <a:cs typeface="Arial" panose="020B0604020202020204" pitchFamily="34" charset="0"/>
              </a:rPr>
              <a:t>).</a:t>
            </a:r>
          </a:p>
          <a:p>
            <a:pPr algn="ctr">
              <a:lnSpc>
                <a:spcPct val="100000"/>
              </a:lnSpc>
              <a:spcBef>
                <a:spcPts val="0"/>
              </a:spcBef>
            </a:pPr>
            <a:endParaRPr lang="it-IT" sz="1800" dirty="0">
              <a:latin typeface="Arial" panose="020B0604020202020204" pitchFamily="34" charset="0"/>
              <a:cs typeface="Arial" panose="020B0604020202020204" pitchFamily="34" charset="0"/>
            </a:endParaRPr>
          </a:p>
          <a:p>
            <a:pPr algn="ctr">
              <a:lnSpc>
                <a:spcPct val="100000"/>
              </a:lnSpc>
              <a:spcBef>
                <a:spcPts val="0"/>
              </a:spcBef>
            </a:pPr>
            <a:r>
              <a:rPr lang="it-IT" sz="1800" dirty="0">
                <a:latin typeface="Arial" panose="020B0604020202020204" pitchFamily="34" charset="0"/>
                <a:cs typeface="Arial" panose="020B0604020202020204" pitchFamily="34" charset="0"/>
              </a:rPr>
              <a:t>Questo manoscritto è consultabile </a:t>
            </a:r>
            <a:r>
              <a:rPr lang="it-IT" sz="1800" i="1" dirty="0">
                <a:latin typeface="Arial" panose="020B0604020202020204" pitchFamily="34" charset="0"/>
                <a:cs typeface="Arial" panose="020B0604020202020204" pitchFamily="34" charset="0"/>
              </a:rPr>
              <a:t>on line</a:t>
            </a:r>
            <a:r>
              <a:rPr lang="it-IT" sz="1800" dirty="0">
                <a:latin typeface="Arial" panose="020B0604020202020204" pitchFamily="34" charset="0"/>
                <a:cs typeface="Arial" panose="020B0604020202020204" pitchFamily="34" charset="0"/>
              </a:rPr>
              <a:t> all’indirizzo: https://digi.vatlib.it/view/MSS_Vat.lat.3199</a:t>
            </a:r>
          </a:p>
          <a:p>
            <a:pPr algn="ctr"/>
            <a:endParaRPr lang="it-IT" sz="2400" dirty="0">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22B73CAC-FA60-4242-9DF8-F3E10F990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068" y="-1"/>
            <a:ext cx="7605931" cy="6857999"/>
          </a:xfrm>
          <a:prstGeom prst="rect">
            <a:avLst/>
          </a:prstGeom>
        </p:spPr>
      </p:pic>
      <p:sp>
        <p:nvSpPr>
          <p:cNvPr id="12" name="Freccia in su 11">
            <a:extLst>
              <a:ext uri="{FF2B5EF4-FFF2-40B4-BE49-F238E27FC236}">
                <a16:creationId xmlns:a16="http://schemas.microsoft.com/office/drawing/2014/main" id="{2E935600-FE06-4244-84BE-D8AA30C314FE}"/>
              </a:ext>
            </a:extLst>
          </p:cNvPr>
          <p:cNvSpPr/>
          <p:nvPr/>
        </p:nvSpPr>
        <p:spPr>
          <a:xfrm>
            <a:off x="6836898" y="5444197"/>
            <a:ext cx="98474" cy="6189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98D61D5A-2D4A-47C4-A9B5-D490BCCEC5DA}"/>
              </a:ext>
            </a:extLst>
          </p:cNvPr>
          <p:cNvSpPr/>
          <p:nvPr/>
        </p:nvSpPr>
        <p:spPr>
          <a:xfrm>
            <a:off x="8792309" y="112541"/>
            <a:ext cx="98474" cy="495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su 15">
            <a:extLst>
              <a:ext uri="{FF2B5EF4-FFF2-40B4-BE49-F238E27FC236}">
                <a16:creationId xmlns:a16="http://schemas.microsoft.com/office/drawing/2014/main" id="{70A0A1BE-0CF5-4230-B526-07A8CD99A253}"/>
              </a:ext>
            </a:extLst>
          </p:cNvPr>
          <p:cNvSpPr/>
          <p:nvPr/>
        </p:nvSpPr>
        <p:spPr>
          <a:xfrm>
            <a:off x="11788727" y="492370"/>
            <a:ext cx="98474" cy="6893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890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9093A01-10ED-430F-9054-E2A246C246EB}"/>
              </a:ext>
            </a:extLst>
          </p:cNvPr>
          <p:cNvSpPr>
            <a:spLocks noGrp="1"/>
          </p:cNvSpPr>
          <p:nvPr>
            <p:ph type="body" sz="half" idx="2"/>
          </p:nvPr>
        </p:nvSpPr>
        <p:spPr>
          <a:xfrm>
            <a:off x="1008600" y="759655"/>
            <a:ext cx="9907929" cy="4898317"/>
          </a:xfrm>
        </p:spPr>
        <p:txBody>
          <a:bodyPr>
            <a:normAutofit lnSpcReduction="10000"/>
          </a:bodyPr>
          <a:lstStyle/>
          <a:p>
            <a:pPr marL="457200" indent="-457200" algn="just">
              <a:buFont typeface="Arial" panose="020B0604020202020204" pitchFamily="34" charset="0"/>
              <a:buChar char="•"/>
            </a:pPr>
            <a:r>
              <a:rPr lang="it-IT" sz="3600" dirty="0">
                <a:latin typeface="Arial" panose="020B0604020202020204" pitchFamily="34" charset="0"/>
                <a:cs typeface="Arial" panose="020B0604020202020204" pitchFamily="34" charset="0"/>
              </a:rPr>
              <a:t>All’inizio del II secolo d.C. nell’Impero cinese fu per la prima volta introdotta la fabbricazione della </a:t>
            </a:r>
            <a:r>
              <a:rPr lang="it-IT" sz="3600" i="1" dirty="0">
                <a:latin typeface="Arial" panose="020B0604020202020204" pitchFamily="34" charset="0"/>
                <a:cs typeface="Arial" panose="020B0604020202020204" pitchFamily="34" charset="0"/>
              </a:rPr>
              <a:t>carta</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Ts’ai</a:t>
            </a:r>
            <a:r>
              <a:rPr lang="it-IT" sz="3600" dirty="0">
                <a:latin typeface="Arial" panose="020B0604020202020204" pitchFamily="34" charset="0"/>
                <a:cs typeface="Arial" panose="020B0604020202020204" pitchFamily="34" charset="0"/>
              </a:rPr>
              <a:t> </a:t>
            </a:r>
            <a:r>
              <a:rPr lang="it-IT" sz="3600" dirty="0" err="1">
                <a:latin typeface="Arial" panose="020B0604020202020204" pitchFamily="34" charset="0"/>
                <a:cs typeface="Arial" panose="020B0604020202020204" pitchFamily="34" charset="0"/>
              </a:rPr>
              <a:t>Lun</a:t>
            </a:r>
            <a:r>
              <a:rPr lang="it-IT" sz="3600" dirty="0">
                <a:latin typeface="Arial" panose="020B0604020202020204" pitchFamily="34" charset="0"/>
                <a:cs typeface="Arial" panose="020B0604020202020204" pitchFamily="34" charset="0"/>
              </a:rPr>
              <a:t>, 105 d.C.). </a:t>
            </a:r>
          </a:p>
          <a:p>
            <a:pPr marL="457200" indent="-457200" algn="just">
              <a:buFont typeface="Arial" panose="020B0604020202020204" pitchFamily="34" charset="0"/>
              <a:buChar char="•"/>
            </a:pPr>
            <a:r>
              <a:rPr lang="it-IT" sz="3600" dirty="0">
                <a:latin typeface="Arial" panose="020B0604020202020204" pitchFamily="34" charset="0"/>
                <a:cs typeface="Arial" panose="020B0604020202020204" pitchFamily="34" charset="0"/>
              </a:rPr>
              <a:t>Carta araba fu adoperata in Italia dal XII secolo, prima in Sicilia, poi a Genova, a Venezia e altrove. </a:t>
            </a:r>
          </a:p>
          <a:p>
            <a:pPr marL="457200" indent="-457200" algn="just">
              <a:buFont typeface="Arial" panose="020B0604020202020204" pitchFamily="34" charset="0"/>
              <a:buChar char="•"/>
            </a:pPr>
            <a:r>
              <a:rPr lang="it-IT" sz="3600" dirty="0">
                <a:latin typeface="Arial" panose="020B0604020202020204" pitchFamily="34" charset="0"/>
                <a:cs typeface="Arial" panose="020B0604020202020204" pitchFamily="34" charset="0"/>
              </a:rPr>
              <a:t>Le prime cartiere (= fabbriche di carta) italiane di cui si abbia notizia sono, dal 1276, quelle di Fabriano. </a:t>
            </a:r>
          </a:p>
          <a:p>
            <a:endParaRPr lang="it-IT" dirty="0"/>
          </a:p>
        </p:txBody>
      </p:sp>
    </p:spTree>
    <p:extLst>
      <p:ext uri="{BB962C8B-B14F-4D97-AF65-F5344CB8AC3E}">
        <p14:creationId xmlns:p14="http://schemas.microsoft.com/office/powerpoint/2010/main" val="338479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a:extLst>
              <a:ext uri="{FF2B5EF4-FFF2-40B4-BE49-F238E27FC236}">
                <a16:creationId xmlns:a16="http://schemas.microsoft.com/office/drawing/2014/main" id="{9D7BD22C-B665-4226-A5AE-28FFD4A32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788" y="1281112"/>
            <a:ext cx="5715000" cy="4286250"/>
          </a:xfrm>
        </p:spPr>
      </p:pic>
      <p:sp>
        <p:nvSpPr>
          <p:cNvPr id="4" name="Segnaposto testo 3">
            <a:extLst>
              <a:ext uri="{FF2B5EF4-FFF2-40B4-BE49-F238E27FC236}">
                <a16:creationId xmlns:a16="http://schemas.microsoft.com/office/drawing/2014/main" id="{CCE6C995-79FF-4B71-84E6-AF3C8CC462AC}"/>
              </a:ext>
            </a:extLst>
          </p:cNvPr>
          <p:cNvSpPr>
            <a:spLocks noGrp="1"/>
          </p:cNvSpPr>
          <p:nvPr>
            <p:ph type="body" sz="half" idx="2"/>
          </p:nvPr>
        </p:nvSpPr>
        <p:spPr>
          <a:xfrm>
            <a:off x="1237957" y="1533378"/>
            <a:ext cx="3534068" cy="4335610"/>
          </a:xfrm>
        </p:spPr>
        <p:txBody>
          <a:bodyPr>
            <a:normAutofit/>
          </a:bodyPr>
          <a:lstStyle/>
          <a:p>
            <a:r>
              <a:rPr lang="it-IT" sz="3600" dirty="0">
                <a:latin typeface="Arial" panose="020B0604020202020204" pitchFamily="34" charset="0"/>
                <a:cs typeface="Arial" panose="020B0604020202020204" pitchFamily="34" charset="0"/>
              </a:rPr>
              <a:t>La penna d’oca</a:t>
            </a:r>
          </a:p>
        </p:txBody>
      </p:sp>
    </p:spTree>
    <p:extLst>
      <p:ext uri="{BB962C8B-B14F-4D97-AF65-F5344CB8AC3E}">
        <p14:creationId xmlns:p14="http://schemas.microsoft.com/office/powerpoint/2010/main" val="74924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F8D1791B-86FB-4005-9F7F-419CC1AE31C8}"/>
              </a:ext>
            </a:extLst>
          </p:cNvPr>
          <p:cNvSpPr>
            <a:spLocks noGrp="1"/>
          </p:cNvSpPr>
          <p:nvPr>
            <p:ph type="body" sz="half" idx="2"/>
          </p:nvPr>
        </p:nvSpPr>
        <p:spPr>
          <a:xfrm>
            <a:off x="942535" y="773724"/>
            <a:ext cx="10353822" cy="5317588"/>
          </a:xfrm>
        </p:spPr>
        <p:txBody>
          <a:bodyPr>
            <a:normAutofit/>
          </a:bodyPr>
          <a:lstStyle/>
          <a:p>
            <a:pPr algn="just"/>
            <a:endParaRPr lang="it-IT" sz="2800" dirty="0"/>
          </a:p>
          <a:p>
            <a:endParaRPr lang="it-IT" dirty="0"/>
          </a:p>
        </p:txBody>
      </p:sp>
      <p:sp>
        <p:nvSpPr>
          <p:cNvPr id="2" name="Rettangolo 1">
            <a:extLst>
              <a:ext uri="{FF2B5EF4-FFF2-40B4-BE49-F238E27FC236}">
                <a16:creationId xmlns:a16="http://schemas.microsoft.com/office/drawing/2014/main" id="{BF99479E-4B7A-4ECE-8DDB-6019EE48EFFC}"/>
              </a:ext>
            </a:extLst>
          </p:cNvPr>
          <p:cNvSpPr/>
          <p:nvPr/>
        </p:nvSpPr>
        <p:spPr>
          <a:xfrm>
            <a:off x="895643" y="426672"/>
            <a:ext cx="10597662" cy="6001643"/>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Times New Roman" panose="02020603050405020304" pitchFamily="18" charset="0"/>
              </a:rPr>
              <a:t>La tecnica della fabbricazione della carta europea medievale, che rimase sostanzialmente immutata sino alla fine del secolo XVIII, consisteva nella preventiva macerazione degli stracci, selezionati, lavati e sfilacciati, che, ridotti in poltiglia, erano posti in tini; in essi venivano poi immerse e quindi estratte le </a:t>
            </a:r>
            <a:r>
              <a:rPr lang="it-IT" sz="2400" i="1" dirty="0">
                <a:latin typeface="Arial" panose="020B0604020202020204" pitchFamily="34" charset="0"/>
                <a:ea typeface="Calibri" panose="020F0502020204030204" pitchFamily="34" charset="0"/>
                <a:cs typeface="Times New Roman" panose="02020603050405020304" pitchFamily="18" charset="0"/>
              </a:rPr>
              <a:t>forme</a:t>
            </a:r>
            <a:r>
              <a:rPr lang="it-IT" sz="2400" dirty="0">
                <a:latin typeface="Arial" panose="020B0604020202020204" pitchFamily="34" charset="0"/>
                <a:ea typeface="Calibri" panose="020F0502020204030204" pitchFamily="34" charset="0"/>
                <a:cs typeface="Times New Roman" panose="02020603050405020304" pitchFamily="18" charset="0"/>
              </a:rPr>
              <a:t>, cioè dei telai rettangolari di legno, che serravano una rete di fili metallici disposti in senso orizzontale (le </a:t>
            </a:r>
            <a:r>
              <a:rPr lang="it-IT" sz="2400" i="1" dirty="0">
                <a:latin typeface="Arial" panose="020B0604020202020204" pitchFamily="34" charset="0"/>
                <a:ea typeface="Calibri" panose="020F0502020204030204" pitchFamily="34" charset="0"/>
                <a:cs typeface="Times New Roman" panose="02020603050405020304" pitchFamily="18" charset="0"/>
              </a:rPr>
              <a:t>vergelle</a:t>
            </a:r>
            <a:r>
              <a:rPr lang="it-IT" sz="2400" dirty="0">
                <a:latin typeface="Arial" panose="020B0604020202020204" pitchFamily="34" charset="0"/>
                <a:ea typeface="Calibri" panose="020F0502020204030204" pitchFamily="34" charset="0"/>
                <a:cs typeface="Times New Roman" panose="02020603050405020304" pitchFamily="18" charset="0"/>
              </a:rPr>
              <a:t>) e verticale (i </a:t>
            </a:r>
            <a:r>
              <a:rPr lang="it-IT" sz="2400" i="1" dirty="0">
                <a:latin typeface="Arial" panose="020B0604020202020204" pitchFamily="34" charset="0"/>
                <a:ea typeface="Calibri" panose="020F0502020204030204" pitchFamily="34" charset="0"/>
                <a:cs typeface="Times New Roman" panose="02020603050405020304" pitchFamily="18" charset="0"/>
              </a:rPr>
              <a:t>filoni</a:t>
            </a:r>
            <a:r>
              <a:rPr lang="it-IT" sz="2400" dirty="0">
                <a:latin typeface="Arial" panose="020B0604020202020204" pitchFamily="34" charset="0"/>
                <a:ea typeface="Calibri" panose="020F0502020204030204" pitchFamily="34" charset="0"/>
                <a:cs typeface="Times New Roman" panose="02020603050405020304" pitchFamily="18" charset="0"/>
              </a:rPr>
              <a:t>), nonché la </a:t>
            </a:r>
            <a:r>
              <a:rPr lang="it-IT" sz="2400" i="1" dirty="0">
                <a:latin typeface="Arial" panose="020B0604020202020204" pitchFamily="34" charset="0"/>
                <a:ea typeface="Calibri" panose="020F0502020204030204" pitchFamily="34" charset="0"/>
                <a:cs typeface="Times New Roman" panose="02020603050405020304" pitchFamily="18" charset="0"/>
              </a:rPr>
              <a:t>filigrana</a:t>
            </a:r>
            <a:r>
              <a:rPr lang="it-IT" sz="2400" dirty="0">
                <a:latin typeface="Arial" panose="020B0604020202020204" pitchFamily="34" charset="0"/>
                <a:ea typeface="Calibri" panose="020F0502020204030204" pitchFamily="34" charset="0"/>
                <a:cs typeface="Times New Roman" panose="02020603050405020304" pitchFamily="18" charset="0"/>
              </a:rPr>
              <a:t>, un disegno visibile in trasparenza, la cui particolarità permetteva di distinguere da quale cartiera la carta stessa provenisse (vedi diapositiva 15). Le forme, nelle quali era rimasto un uniforme strato di pasta composta di fibre degli stracci, venivano quindi svuotate e gli strati di pasta venivano pressati in modo tale che fuoriuscisse l’acqua e poi venivano disposti ad asciugare; infine i fogli, che risultavano il prodotto di questo processo, erano sottoposti alla collatura (per impedire che – come carta assorbente – si impregnassero d’inchiostro al momento della scrittura), ed erano nuovamente compressi e asciugati nello stenditoio (vedi diapositive 16 e 17).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502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26609839-7397-48F3-9A30-2C17C5CF5F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83" y="0"/>
            <a:ext cx="11859065" cy="6858000"/>
          </a:xfrm>
        </p:spPr>
      </p:pic>
    </p:spTree>
    <p:extLst>
      <p:ext uri="{BB962C8B-B14F-4D97-AF65-F5344CB8AC3E}">
        <p14:creationId xmlns:p14="http://schemas.microsoft.com/office/powerpoint/2010/main" val="379135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507CFBCB-A386-4D75-8843-FCD2739597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5563" y="1"/>
            <a:ext cx="8126437" cy="6858000"/>
          </a:xfrm>
        </p:spPr>
      </p:pic>
      <p:sp>
        <p:nvSpPr>
          <p:cNvPr id="4" name="Segnaposto testo 3">
            <a:extLst>
              <a:ext uri="{FF2B5EF4-FFF2-40B4-BE49-F238E27FC236}">
                <a16:creationId xmlns:a16="http://schemas.microsoft.com/office/drawing/2014/main" id="{D243DECE-6DCD-49AC-9BBD-C537577D4810}"/>
              </a:ext>
            </a:extLst>
          </p:cNvPr>
          <p:cNvSpPr>
            <a:spLocks noGrp="1"/>
          </p:cNvSpPr>
          <p:nvPr>
            <p:ph type="body" sz="half" idx="2"/>
          </p:nvPr>
        </p:nvSpPr>
        <p:spPr>
          <a:xfrm>
            <a:off x="267286" y="1027366"/>
            <a:ext cx="3798277" cy="3773235"/>
          </a:xfrm>
        </p:spPr>
        <p:txBody>
          <a:bodyPr>
            <a:normAutofit/>
          </a:bodyPr>
          <a:lstStyle/>
          <a:p>
            <a:r>
              <a:rPr lang="it-IT" sz="2800" dirty="0">
                <a:latin typeface="Arial" panose="020B0604020202020204" pitchFamily="34" charset="0"/>
                <a:cs typeface="Arial" panose="020B0604020202020204" pitchFamily="34" charset="0"/>
              </a:rPr>
              <a:t>La collatura della carta</a:t>
            </a:r>
          </a:p>
        </p:txBody>
      </p:sp>
    </p:spTree>
    <p:extLst>
      <p:ext uri="{BB962C8B-B14F-4D97-AF65-F5344CB8AC3E}">
        <p14:creationId xmlns:p14="http://schemas.microsoft.com/office/powerpoint/2010/main" val="15965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D77B454F-D1E7-4814-B7B4-E70C6B7F91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318" y="0"/>
            <a:ext cx="10860258" cy="6858000"/>
          </a:xfrm>
        </p:spPr>
      </p:pic>
    </p:spTree>
    <p:extLst>
      <p:ext uri="{BB962C8B-B14F-4D97-AF65-F5344CB8AC3E}">
        <p14:creationId xmlns:p14="http://schemas.microsoft.com/office/powerpoint/2010/main" val="85987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3">
            <a:extLst>
              <a:ext uri="{FF2B5EF4-FFF2-40B4-BE49-F238E27FC236}">
                <a16:creationId xmlns:a16="http://schemas.microsoft.com/office/drawing/2014/main" id="{C334EAAA-8A4B-42CB-B2CB-D6B7354ED2F7}"/>
              </a:ext>
            </a:extLst>
          </p:cNvPr>
          <p:cNvSpPr>
            <a:spLocks noGrp="1"/>
          </p:cNvSpPr>
          <p:nvPr>
            <p:ph type="title"/>
          </p:nvPr>
        </p:nvSpPr>
        <p:spPr>
          <a:xfrm>
            <a:off x="1055077" y="281353"/>
            <a:ext cx="9903656" cy="5781821"/>
          </a:xfrm>
        </p:spPr>
        <p:txBody>
          <a:bodyPr>
            <a:normAutofit fontScale="90000"/>
          </a:bodyPr>
          <a:lstStyle/>
          <a:p>
            <a:pPr algn="just">
              <a:lnSpc>
                <a:spcPct val="100000"/>
              </a:lnSpc>
            </a:pPr>
            <a:br>
              <a:rPr lang="it-IT" sz="2800" dirty="0">
                <a:latin typeface="+mn-lt"/>
              </a:rPr>
            </a:br>
            <a:br>
              <a:rPr lang="it-IT" sz="2800" dirty="0">
                <a:latin typeface="+mn-lt"/>
              </a:rPr>
            </a:br>
            <a:br>
              <a:rPr lang="it-IT" sz="2800" dirty="0">
                <a:latin typeface="+mn-lt"/>
              </a:rPr>
            </a:br>
            <a:br>
              <a:rPr lang="it-IT" sz="2800" dirty="0">
                <a:latin typeface="+mn-lt"/>
              </a:rPr>
            </a:br>
            <a:r>
              <a:rPr lang="it-IT" sz="2700" dirty="0">
                <a:latin typeface="Arial" panose="020B0604020202020204" pitchFamily="34" charset="0"/>
                <a:cs typeface="Arial" panose="020B0604020202020204" pitchFamily="34" charset="0"/>
              </a:rPr>
              <a:t>Fra il XV e il XVI secolo si assiste in Italia al passaggio dal manoscritto al libro a stampa. La riproduzione tipografica consente una diffusione ampia e simultanea di più esemplari di uno stesso testo (rispetto alla scarsità e alla lentezza di riproduzione delle copie manuali). L’incontro della letteratura con la tipografia impone di definire, regolare e disciplinare l’intero campo della comunicazione scritta: si stabilizza così la norma grafica e linguistica (divisione delle parole, interpunzione, grafia, lingua). Va detto però che la copia a mano sopravvive sino a tutto il XVI secolo e oltre, affiancando l’esemplare di tipografia.</a:t>
            </a:r>
            <a:br>
              <a:rPr lang="it-IT" sz="2700" dirty="0">
                <a:latin typeface="Arial" panose="020B0604020202020204" pitchFamily="34" charset="0"/>
                <a:cs typeface="Arial" panose="020B0604020202020204" pitchFamily="34" charset="0"/>
              </a:rPr>
            </a:br>
            <a:br>
              <a:rPr lang="it-IT" sz="2700" dirty="0">
                <a:latin typeface="Arial" panose="020B0604020202020204" pitchFamily="34" charset="0"/>
                <a:cs typeface="Arial" panose="020B0604020202020204" pitchFamily="34" charset="0"/>
              </a:rPr>
            </a:br>
            <a:r>
              <a:rPr lang="it-IT" sz="2700" b="1" dirty="0">
                <a:latin typeface="Arial" panose="020B0604020202020204" pitchFamily="34" charset="0"/>
                <a:cs typeface="Arial" panose="020B0604020202020204" pitchFamily="34" charset="0"/>
              </a:rPr>
              <a:t>Di solito le medesime copie di un moderno libro a stampa sono del tutto identiche (e auspicabilmente prive di errori o di refusi). Questo non accade nelle antiche copie manoscritte, che presentano porzioni di testo uguali ma anche divergenze, varianti ed errori di copia.</a:t>
            </a:r>
          </a:p>
        </p:txBody>
      </p:sp>
    </p:spTree>
    <p:extLst>
      <p:ext uri="{BB962C8B-B14F-4D97-AF65-F5344CB8AC3E}">
        <p14:creationId xmlns:p14="http://schemas.microsoft.com/office/powerpoint/2010/main" val="411624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7440A7-A917-493B-B3D3-73029B86D2D6}"/>
              </a:ext>
            </a:extLst>
          </p:cNvPr>
          <p:cNvSpPr>
            <a:spLocks noGrp="1"/>
          </p:cNvSpPr>
          <p:nvPr>
            <p:ph type="ctrTitle"/>
          </p:nvPr>
        </p:nvSpPr>
        <p:spPr/>
        <p:txBody>
          <a:bodyPr>
            <a:normAutofit/>
          </a:bodyPr>
          <a:lstStyle/>
          <a:p>
            <a:r>
              <a:rPr lang="it-IT" sz="4400" i="1" dirty="0">
                <a:latin typeface="Arial" panose="020B0604020202020204" pitchFamily="34" charset="0"/>
                <a:cs typeface="Arial" panose="020B0604020202020204" pitchFamily="34" charset="0"/>
              </a:rPr>
              <a:t>2. La filologia italiana</a:t>
            </a:r>
            <a:br>
              <a:rPr lang="it-IT" sz="4400" i="1" dirty="0">
                <a:latin typeface="Arial" panose="020B0604020202020204" pitchFamily="34" charset="0"/>
                <a:cs typeface="Arial" panose="020B0604020202020204" pitchFamily="34" charset="0"/>
              </a:rPr>
            </a:br>
            <a:br>
              <a:rPr lang="it-IT" sz="4400" i="1" dirty="0">
                <a:latin typeface="Arial" panose="020B0604020202020204" pitchFamily="34" charset="0"/>
                <a:cs typeface="Arial" panose="020B0604020202020204" pitchFamily="34" charset="0"/>
              </a:rPr>
            </a:br>
            <a:endParaRPr lang="it-IT" sz="2000" dirty="0"/>
          </a:p>
        </p:txBody>
      </p:sp>
    </p:spTree>
    <p:extLst>
      <p:ext uri="{BB962C8B-B14F-4D97-AF65-F5344CB8AC3E}">
        <p14:creationId xmlns:p14="http://schemas.microsoft.com/office/powerpoint/2010/main" val="240253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797116-3700-4E95-8E3C-9F353C690127}"/>
              </a:ext>
            </a:extLst>
          </p:cNvPr>
          <p:cNvSpPr>
            <a:spLocks noGrp="1"/>
          </p:cNvSpPr>
          <p:nvPr>
            <p:ph type="title"/>
          </p:nvPr>
        </p:nvSpPr>
        <p:spPr>
          <a:xfrm>
            <a:off x="1477107" y="1322362"/>
            <a:ext cx="9637541" cy="3460653"/>
          </a:xfrm>
        </p:spPr>
        <p:txBody>
          <a:bodyPr/>
          <a:lstStyle/>
          <a:p>
            <a:pPr algn="ctr"/>
            <a:r>
              <a:rPr lang="it-IT" i="1" dirty="0">
                <a:latin typeface="Arial" panose="020B0604020202020204" pitchFamily="34" charset="0"/>
                <a:cs typeface="Arial" panose="020B0604020202020204" pitchFamily="34" charset="0"/>
              </a:rPr>
              <a:t>1. Introduzione alla storia del libro</a:t>
            </a:r>
            <a:br>
              <a:rPr lang="it-IT" i="1" dirty="0">
                <a:latin typeface="Arial" panose="020B0604020202020204" pitchFamily="34" charset="0"/>
                <a:cs typeface="Arial" panose="020B0604020202020204" pitchFamily="34" charset="0"/>
              </a:rPr>
            </a:br>
            <a:br>
              <a:rPr lang="it-IT" i="1" dirty="0">
                <a:latin typeface="Arial" panose="020B0604020202020204" pitchFamily="34" charset="0"/>
                <a:cs typeface="Arial" panose="020B0604020202020204" pitchFamily="34" charset="0"/>
              </a:rPr>
            </a:b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6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0A619B-140B-41DB-89A7-600A2FAE3B06}"/>
              </a:ext>
            </a:extLst>
          </p:cNvPr>
          <p:cNvSpPr>
            <a:spLocks noGrp="1"/>
          </p:cNvSpPr>
          <p:nvPr>
            <p:ph idx="1"/>
          </p:nvPr>
        </p:nvSpPr>
        <p:spPr>
          <a:xfrm>
            <a:off x="838200" y="967496"/>
            <a:ext cx="10515600" cy="4351338"/>
          </a:xfrm>
        </p:spPr>
        <p:txBody>
          <a:bodyPr>
            <a:normAutofit/>
          </a:bodyPr>
          <a:lstStyle/>
          <a:p>
            <a:pPr marL="0" indent="0" algn="just">
              <a:lnSpc>
                <a:spcPct val="100000"/>
              </a:lnSpc>
              <a:spcBef>
                <a:spcPts val="0"/>
              </a:spcBef>
              <a:buNone/>
            </a:pPr>
            <a:r>
              <a:rPr lang="it-IT" sz="3600" dirty="0">
                <a:latin typeface="Arial" panose="020B0604020202020204" pitchFamily="34" charset="0"/>
                <a:cs typeface="Arial" panose="020B0604020202020204" pitchFamily="34" charset="0"/>
              </a:rPr>
              <a:t>Fonte dei dati: </a:t>
            </a:r>
          </a:p>
          <a:p>
            <a:pPr marL="0" indent="0" algn="just">
              <a:lnSpc>
                <a:spcPct val="100000"/>
              </a:lnSpc>
              <a:spcBef>
                <a:spcPts val="0"/>
              </a:spcBef>
              <a:buNone/>
            </a:pPr>
            <a:endParaRPr lang="it-IT" sz="3600" dirty="0">
              <a:latin typeface="Arial" panose="020B0604020202020204" pitchFamily="34" charset="0"/>
              <a:cs typeface="Arial" panose="020B0604020202020204" pitchFamily="34" charset="0"/>
            </a:endParaRPr>
          </a:p>
          <a:p>
            <a:pPr algn="just">
              <a:lnSpc>
                <a:spcPct val="100000"/>
              </a:lnSpc>
              <a:spcBef>
                <a:spcPts val="0"/>
              </a:spcBef>
            </a:pPr>
            <a:r>
              <a:rPr lang="it-IT" sz="3600" dirty="0">
                <a:latin typeface="Arial" panose="020B0604020202020204" pitchFamily="34" charset="0"/>
                <a:cs typeface="Arial" panose="020B0604020202020204" pitchFamily="34" charset="0"/>
              </a:rPr>
              <a:t>Bruno </a:t>
            </a:r>
            <a:r>
              <a:rPr lang="it-IT" sz="3600" dirty="0" err="1">
                <a:latin typeface="Arial" panose="020B0604020202020204" pitchFamily="34" charset="0"/>
                <a:cs typeface="Arial" panose="020B0604020202020204" pitchFamily="34" charset="0"/>
              </a:rPr>
              <a:t>Bentivogli</a:t>
            </a:r>
            <a:r>
              <a:rPr lang="it-IT" sz="3600" dirty="0">
                <a:latin typeface="Arial" panose="020B0604020202020204" pitchFamily="34" charset="0"/>
                <a:cs typeface="Arial" panose="020B0604020202020204" pitchFamily="34" charset="0"/>
              </a:rPr>
              <a:t>, Paola Vecchi Galli, </a:t>
            </a:r>
            <a:r>
              <a:rPr lang="it-IT" sz="3600" i="1" dirty="0">
                <a:latin typeface="Arial" panose="020B0604020202020204" pitchFamily="34" charset="0"/>
                <a:cs typeface="Arial" panose="020B0604020202020204" pitchFamily="34" charset="0"/>
              </a:rPr>
              <a:t>Filologia italiana</a:t>
            </a:r>
            <a:r>
              <a:rPr lang="it-IT" sz="3600" dirty="0">
                <a:latin typeface="Arial" panose="020B0604020202020204" pitchFamily="34" charset="0"/>
                <a:cs typeface="Arial" panose="020B0604020202020204" pitchFamily="34" charset="0"/>
              </a:rPr>
              <a:t>, Milano, Mondadori, 2002, pp. 9-90 e pp. 191-194.</a:t>
            </a:r>
            <a:endParaRPr lang="it-IT" sz="3600" dirty="0"/>
          </a:p>
        </p:txBody>
      </p:sp>
    </p:spTree>
    <p:extLst>
      <p:ext uri="{BB962C8B-B14F-4D97-AF65-F5344CB8AC3E}">
        <p14:creationId xmlns:p14="http://schemas.microsoft.com/office/powerpoint/2010/main" val="374707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63C3F51-C3EC-4822-A212-5C35D9F19B5E}"/>
              </a:ext>
            </a:extLst>
          </p:cNvPr>
          <p:cNvSpPr/>
          <p:nvPr/>
        </p:nvSpPr>
        <p:spPr>
          <a:xfrm>
            <a:off x="511126" y="394692"/>
            <a:ext cx="11169747" cy="6463308"/>
          </a:xfrm>
          <a:prstGeom prst="rect">
            <a:avLst/>
          </a:prstGeom>
        </p:spPr>
        <p:txBody>
          <a:bodyPr wrap="square">
            <a:spAutoFit/>
          </a:bodyPr>
          <a:lstStyle/>
          <a:p>
            <a:pPr algn="just">
              <a:spcAft>
                <a:spcPts val="0"/>
              </a:spcAft>
            </a:pPr>
            <a:r>
              <a:rPr lang="it-IT" sz="2000" dirty="0">
                <a:latin typeface="Arial" panose="020B0604020202020204" pitchFamily="34" charset="0"/>
                <a:ea typeface="Calibri" panose="020F0502020204030204" pitchFamily="34" charset="0"/>
                <a:cs typeface="Arial" panose="020B0604020202020204" pitchFamily="34" charset="0"/>
              </a:rPr>
              <a:t>FILOLOGIA: (dal </a:t>
            </a:r>
            <a:r>
              <a:rPr lang="it-IT" sz="2000" dirty="0" err="1">
                <a:latin typeface="Arial" panose="020B0604020202020204" pitchFamily="34" charset="0"/>
                <a:ea typeface="Calibri" panose="020F0502020204030204" pitchFamily="34" charset="0"/>
                <a:cs typeface="Arial" panose="020B0604020202020204" pitchFamily="34" charset="0"/>
              </a:rPr>
              <a:t>lat</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cap="small" dirty="0" err="1">
                <a:latin typeface="Arial" panose="020B0604020202020204" pitchFamily="34" charset="0"/>
                <a:ea typeface="Calibri" panose="020F0502020204030204" pitchFamily="34" charset="0"/>
                <a:cs typeface="Arial" panose="020B0604020202020204" pitchFamily="34" charset="0"/>
              </a:rPr>
              <a:t>philologĭa</a:t>
            </a:r>
            <a:r>
              <a:rPr lang="it-IT" sz="2000" dirty="0">
                <a:latin typeface="Arial" panose="020B0604020202020204" pitchFamily="34" charset="0"/>
                <a:ea typeface="Calibri" panose="020F0502020204030204" pitchFamily="34" charset="0"/>
                <a:cs typeface="Arial" panose="020B0604020202020204" pitchFamily="34" charset="0"/>
              </a:rPr>
              <a:t>, gr. </a:t>
            </a:r>
            <a:r>
              <a:rPr lang="it-IT" sz="2000" dirty="0" err="1">
                <a:latin typeface="Arial" panose="020B0604020202020204" pitchFamily="34" charset="0"/>
                <a:ea typeface="Calibri" panose="020F0502020204030204" pitchFamily="34" charset="0"/>
                <a:cs typeface="Arial" panose="020B0604020202020204" pitchFamily="34" charset="0"/>
              </a:rPr>
              <a:t>ϕιλολογί</a:t>
            </a:r>
            <a:r>
              <a:rPr lang="it-IT" sz="2000" dirty="0">
                <a:latin typeface="Arial" panose="020B0604020202020204" pitchFamily="34" charset="0"/>
                <a:ea typeface="Calibri" panose="020F0502020204030204" pitchFamily="34" charset="0"/>
                <a:cs typeface="Arial" panose="020B0604020202020204" pitchFamily="34" charset="0"/>
              </a:rPr>
              <a:t>α) composto di </a:t>
            </a:r>
            <a:r>
              <a:rPr lang="it-IT" sz="2000" i="1" dirty="0">
                <a:latin typeface="Arial" panose="020B0604020202020204" pitchFamily="34" charset="0"/>
                <a:ea typeface="Calibri" panose="020F0502020204030204" pitchFamily="34" charset="0"/>
                <a:cs typeface="Arial" panose="020B0604020202020204" pitchFamily="34" charset="0"/>
              </a:rPr>
              <a:t>filo</a:t>
            </a:r>
            <a:r>
              <a:rPr lang="it-IT" sz="2000" dirty="0">
                <a:latin typeface="Arial" panose="020B0604020202020204" pitchFamily="34" charset="0"/>
                <a:ea typeface="Calibri" panose="020F0502020204030204" pitchFamily="34" charset="0"/>
                <a:cs typeface="Arial" panose="020B0604020202020204" pitchFamily="34" charset="0"/>
              </a:rPr>
              <a:t>- ‘amore’ + </a:t>
            </a:r>
            <a:r>
              <a:rPr lang="it-IT" sz="2000" i="1" dirty="0">
                <a:latin typeface="Arial" panose="020B0604020202020204" pitchFamily="34" charset="0"/>
                <a:ea typeface="Calibri" panose="020F0502020204030204" pitchFamily="34" charset="0"/>
                <a:cs typeface="Arial" panose="020B0604020202020204" pitchFamily="34" charset="0"/>
              </a:rPr>
              <a:t>logos</a:t>
            </a:r>
            <a:r>
              <a:rPr lang="it-IT" sz="2000" dirty="0">
                <a:latin typeface="Arial" panose="020B0604020202020204" pitchFamily="34" charset="0"/>
                <a:ea typeface="Calibri" panose="020F0502020204030204" pitchFamily="34" charset="0"/>
                <a:cs typeface="Arial" panose="020B0604020202020204" pitchFamily="34" charset="0"/>
              </a:rPr>
              <a:t> ‘parola, discorso’, quindi ‘amore per il discorso’.</a:t>
            </a:r>
          </a:p>
          <a:p>
            <a:pPr algn="just">
              <a:spcAft>
                <a:spcPts val="0"/>
              </a:spcAft>
            </a:pPr>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FILOLOGIA DELLA COPIA: si occupa di quei testi letterari che si conservano solo grazie a una o più copie (è il caso, ad esempio, della </a:t>
            </a:r>
            <a:r>
              <a:rPr lang="it-IT" sz="2000" i="1" dirty="0">
                <a:latin typeface="Arial" panose="020B0604020202020204" pitchFamily="34" charset="0"/>
                <a:cs typeface="Arial" panose="020B0604020202020204" pitchFamily="34" charset="0"/>
              </a:rPr>
              <a:t>Commedia</a:t>
            </a:r>
            <a:r>
              <a:rPr lang="it-IT" sz="2000" dirty="0">
                <a:latin typeface="Arial" panose="020B0604020202020204" pitchFamily="34" charset="0"/>
                <a:cs typeface="Arial" panose="020B0604020202020204" pitchFamily="34" charset="0"/>
              </a:rPr>
              <a:t> di Dante Alighieri di cui abbiamo perso l’autografo) al fine di ricostruirne la lezione originaria. “Far rivivere l’originale perduto” di un’opera è dunque l’obiettivo e il “prodotto finito” dell’edizione critica.</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EDIZIONE CRITICA: nessuna edizione che voglia dirsi critica può prescindere dal </a:t>
            </a:r>
            <a:r>
              <a:rPr lang="it-IT" sz="2000" i="1" dirty="0">
                <a:latin typeface="Arial" panose="020B0604020202020204" pitchFamily="34" charset="0"/>
                <a:cs typeface="Arial" panose="020B0604020202020204" pitchFamily="34" charset="0"/>
              </a:rPr>
              <a:t>censimento</a:t>
            </a:r>
            <a:r>
              <a:rPr lang="it-IT" sz="2000" dirty="0">
                <a:latin typeface="Arial" panose="020B0604020202020204" pitchFamily="34" charset="0"/>
                <a:cs typeface="Arial" panose="020B0604020202020204" pitchFamily="34" charset="0"/>
              </a:rPr>
              <a:t> della tradizione dell’opera, ossia dal reperimento e dall’esame di tutti i suoi testimoni conosciuti, manoscritti e/o a stampa. Il filologo segue dunque un metodo scientifico per risalire alla lezione dell’originale, dando puntualmente conto e ampia documentazione del lavoro compiuto. L’edizione critica si compone solitamente di: 1) </a:t>
            </a:r>
            <a:r>
              <a:rPr lang="it-IT" sz="2000" i="1" dirty="0">
                <a:latin typeface="Arial" panose="020B0604020202020204" pitchFamily="34" charset="0"/>
                <a:cs typeface="Arial" panose="020B0604020202020204" pitchFamily="34" charset="0"/>
              </a:rPr>
              <a:t>nota al testo</a:t>
            </a:r>
            <a:r>
              <a:rPr lang="it-IT" sz="2000" dirty="0">
                <a:latin typeface="Arial" panose="020B0604020202020204" pitchFamily="34" charset="0"/>
                <a:cs typeface="Arial" panose="020B0604020202020204" pitchFamily="34" charset="0"/>
              </a:rPr>
              <a:t>, 2) </a:t>
            </a:r>
            <a:r>
              <a:rPr lang="it-IT" sz="2000" i="1" dirty="0">
                <a:latin typeface="Arial" panose="020B0604020202020204" pitchFamily="34" charset="0"/>
                <a:cs typeface="Arial" panose="020B0604020202020204" pitchFamily="34" charset="0"/>
              </a:rPr>
              <a:t>testo critico</a:t>
            </a:r>
            <a:r>
              <a:rPr lang="it-IT" sz="2000" dirty="0">
                <a:latin typeface="Arial" panose="020B0604020202020204" pitchFamily="34" charset="0"/>
                <a:cs typeface="Arial" panose="020B0604020202020204" pitchFamily="34" charset="0"/>
              </a:rPr>
              <a:t> e 3) </a:t>
            </a:r>
            <a:r>
              <a:rPr lang="it-IT" sz="2000" i="1" dirty="0">
                <a:latin typeface="Arial" panose="020B0604020202020204" pitchFamily="34" charset="0"/>
                <a:cs typeface="Arial" panose="020B0604020202020204" pitchFamily="34" charset="0"/>
              </a:rPr>
              <a:t>apparato critico</a:t>
            </a:r>
            <a:r>
              <a:rPr lang="it-IT" sz="2000" dirty="0">
                <a:latin typeface="Arial" panose="020B0604020202020204" pitchFamily="34" charset="0"/>
                <a:cs typeface="Arial" panose="020B0604020202020204" pitchFamily="34" charset="0"/>
              </a:rPr>
              <a:t>. Posto di solito sotto il testo, l’apparato critico non va confuso con le note esegetiche che spesso accompagnano l’opera e ne costituiscono il commento. L’apparato critico contiene </a:t>
            </a:r>
            <a:r>
              <a:rPr lang="it-IT" sz="2000" u="sng" dirty="0">
                <a:latin typeface="Arial" panose="020B0604020202020204" pitchFamily="34" charset="0"/>
                <a:cs typeface="Arial" panose="020B0604020202020204" pitchFamily="34" charset="0"/>
              </a:rPr>
              <a:t>gli errori e le lezioni rifiutate</a:t>
            </a:r>
            <a:r>
              <a:rPr lang="it-IT" sz="2000" dirty="0">
                <a:latin typeface="Arial" panose="020B0604020202020204" pitchFamily="34" charset="0"/>
                <a:cs typeface="Arial" panose="020B0604020202020204" pitchFamily="34" charset="0"/>
              </a:rPr>
              <a:t> della tradizione. Di norma non accoglie le mere varianti formali, grafiche o fonetiche. Un testo critico può essere scorporato dall’edizione critica cui appartiene e può avere vita propria: le edizioni commentate della </a:t>
            </a:r>
            <a:r>
              <a:rPr lang="it-IT" sz="2000" i="1" dirty="0">
                <a:latin typeface="Arial" panose="020B0604020202020204" pitchFamily="34" charset="0"/>
                <a:cs typeface="Arial" panose="020B0604020202020204" pitchFamily="34" charset="0"/>
              </a:rPr>
              <a:t>Commedia</a:t>
            </a:r>
            <a:r>
              <a:rPr lang="it-IT" sz="2000" dirty="0">
                <a:latin typeface="Arial" panose="020B0604020202020204" pitchFamily="34" charset="0"/>
                <a:cs typeface="Arial" panose="020B0604020202020204" pitchFamily="34" charset="0"/>
              </a:rPr>
              <a:t> di Dante, ad esempio, si fondano quasi tutte sul testo critico fissato nel 1966-1967 da Giorgio </a:t>
            </a:r>
            <a:r>
              <a:rPr lang="it-IT" sz="2000" dirty="0" err="1">
                <a:latin typeface="Arial" panose="020B0604020202020204" pitchFamily="34" charset="0"/>
                <a:cs typeface="Arial" panose="020B0604020202020204" pitchFamily="34" charset="0"/>
              </a:rPr>
              <a:t>Petrocchi</a:t>
            </a:r>
            <a:r>
              <a:rPr lang="it-IT" sz="2000" dirty="0">
                <a:latin typeface="Arial" panose="020B0604020202020204" pitchFamily="34" charset="0"/>
                <a:cs typeface="Arial" panose="020B0604020202020204" pitchFamily="34" charset="0"/>
              </a:rPr>
              <a:t>.</a:t>
            </a:r>
          </a:p>
          <a:p>
            <a:pPr algn="just"/>
            <a:endParaRPr lang="it-IT" dirty="0"/>
          </a:p>
          <a:p>
            <a:pPr algn="just">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95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61CEAEA-18B6-41E4-AF9F-6C2E4F517A1C}"/>
              </a:ext>
            </a:extLst>
          </p:cNvPr>
          <p:cNvSpPr/>
          <p:nvPr/>
        </p:nvSpPr>
        <p:spPr>
          <a:xfrm>
            <a:off x="511126" y="428178"/>
            <a:ext cx="11169747" cy="5632311"/>
          </a:xfrm>
          <a:prstGeom prst="rect">
            <a:avLst/>
          </a:prstGeom>
        </p:spPr>
        <p:txBody>
          <a:bodyPr wrap="square">
            <a:spAutoFit/>
          </a:bodyPr>
          <a:lstStyle/>
          <a:p>
            <a:pPr algn="just"/>
            <a:r>
              <a:rPr lang="it-IT" sz="2400" dirty="0">
                <a:latin typeface="Arial" panose="020B0604020202020204" pitchFamily="34" charset="0"/>
                <a:ea typeface="Calibri" panose="020F0502020204030204" pitchFamily="34" charset="0"/>
                <a:cs typeface="Arial" panose="020B0604020202020204" pitchFamily="34" charset="0"/>
              </a:rPr>
              <a:t>ERRORE: luogo dove il testo è corrotto rispetto alla volontà dell’autore. È pressoché inevitabile che copie non autografe di un testo contengano errori: cioè tagli o raddoppiamenti di lettera o di parola, scambio di una parola con una simile o opposta di senso, fraintendimenti e banalizzazioni di termini, “salto dallo stesso allo stesso”, inversione nell’ordine degli elementi della frase, omissioni, ecc. </a:t>
            </a:r>
          </a:p>
          <a:p>
            <a:pPr algn="just"/>
            <a:endParaRPr lang="it-IT" sz="2400" dirty="0">
              <a:latin typeface="Arial" panose="020B0604020202020204" pitchFamily="34" charset="0"/>
              <a:ea typeface="Calibri" panose="020F0502020204030204" pitchFamily="34" charset="0"/>
              <a:cs typeface="Arial" panose="020B0604020202020204" pitchFamily="34" charset="0"/>
            </a:endParaRPr>
          </a:p>
          <a:p>
            <a:pPr algn="just"/>
            <a:r>
              <a:rPr lang="it-IT" sz="2400" dirty="0">
                <a:latin typeface="Arial" panose="020B0604020202020204" pitchFamily="34" charset="0"/>
                <a:cs typeface="Arial" panose="020B0604020202020204" pitchFamily="34" charset="0"/>
              </a:rPr>
              <a:t>VARIANTE: nella tradizione di copia, ogni divergenza sostanziale di lezione presentata da un testimone rispetto a uno o più altri testimoni. Tali lezioni varianti appaiono a prima vista accettabili, se non addirittura autentiche, ma possono essere destituite d’autorità grazie al confronto con il resto della tradizione. Diversamente dalle </a:t>
            </a:r>
            <a:r>
              <a:rPr lang="it-IT" sz="2400" i="1" dirty="0">
                <a:latin typeface="Arial" panose="020B0604020202020204" pitchFamily="34" charset="0"/>
                <a:cs typeface="Arial" panose="020B0604020202020204" pitchFamily="34" charset="0"/>
              </a:rPr>
              <a:t>varianti di sostanza</a:t>
            </a:r>
            <a:r>
              <a:rPr lang="it-IT" sz="2400" dirty="0">
                <a:latin typeface="Arial" panose="020B0604020202020204" pitchFamily="34" charset="0"/>
                <a:cs typeface="Arial" panose="020B0604020202020204" pitchFamily="34" charset="0"/>
              </a:rPr>
              <a:t>, le </a:t>
            </a:r>
            <a:r>
              <a:rPr lang="it-IT" sz="2400" i="1" dirty="0">
                <a:latin typeface="Arial" panose="020B0604020202020204" pitchFamily="34" charset="0"/>
                <a:cs typeface="Arial" panose="020B0604020202020204" pitchFamily="34" charset="0"/>
              </a:rPr>
              <a:t>varianti di forma</a:t>
            </a:r>
            <a:r>
              <a:rPr lang="it-IT" sz="2400" dirty="0">
                <a:latin typeface="Arial" panose="020B0604020202020204" pitchFamily="34" charset="0"/>
                <a:cs typeface="Arial" panose="020B0604020202020204" pitchFamily="34" charset="0"/>
              </a:rPr>
              <a:t> riguardano solo la grafia o la fonetica o la morfologia di una o più parole del testo. In presenza di testimonianze autografe, si dicono </a:t>
            </a:r>
            <a:r>
              <a:rPr lang="it-IT" sz="2400" i="1" dirty="0">
                <a:latin typeface="Arial" panose="020B0604020202020204" pitchFamily="34" charset="0"/>
                <a:cs typeface="Arial" panose="020B0604020202020204" pitchFamily="34" charset="0"/>
              </a:rPr>
              <a:t>varianti d’autore</a:t>
            </a:r>
            <a:r>
              <a:rPr lang="it-IT" sz="2400" dirty="0">
                <a:latin typeface="Arial" panose="020B0604020202020204" pitchFamily="34" charset="0"/>
                <a:cs typeface="Arial" panose="020B0604020202020204" pitchFamily="34" charset="0"/>
              </a:rPr>
              <a:t> quelle imputabili appunto all’autore che interviene sul testo durante la stesura dell’opera o in un secondo tempo, modificandola.</a:t>
            </a:r>
          </a:p>
        </p:txBody>
      </p:sp>
    </p:spTree>
    <p:extLst>
      <p:ext uri="{BB962C8B-B14F-4D97-AF65-F5344CB8AC3E}">
        <p14:creationId xmlns:p14="http://schemas.microsoft.com/office/powerpoint/2010/main" val="295422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42A140F-D758-4FDB-9DBD-21E66549804C}"/>
              </a:ext>
            </a:extLst>
          </p:cNvPr>
          <p:cNvSpPr/>
          <p:nvPr/>
        </p:nvSpPr>
        <p:spPr>
          <a:xfrm>
            <a:off x="309489" y="422030"/>
            <a:ext cx="11521440" cy="5632311"/>
          </a:xfrm>
          <a:prstGeom prst="rect">
            <a:avLst/>
          </a:prstGeom>
        </p:spPr>
        <p:txBody>
          <a:bodyPr wrap="square">
            <a:spAutoFit/>
          </a:bodyPr>
          <a:lstStyle/>
          <a:p>
            <a:pPr marL="285750" indent="-285750" algn="just">
              <a:buFont typeface="Arial" panose="020B060402020202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Nel XV secolo con l’invenzione della stampa a caratteri mobili anche in Italia si iniziano a pubblicare i classici della letteratura volgare (nel 1470 escono il </a:t>
            </a:r>
            <a:r>
              <a:rPr lang="it-IT" i="1" dirty="0">
                <a:latin typeface="Arial" panose="020B0604020202020204" pitchFamily="34" charset="0"/>
                <a:ea typeface="Calibri" panose="020F0502020204030204" pitchFamily="34" charset="0"/>
                <a:cs typeface="Arial" panose="020B0604020202020204" pitchFamily="34" charset="0"/>
              </a:rPr>
              <a:t>Canzoniere</a:t>
            </a:r>
            <a:r>
              <a:rPr lang="it-IT" dirty="0">
                <a:latin typeface="Arial" panose="020B0604020202020204" pitchFamily="34" charset="0"/>
                <a:ea typeface="Calibri" panose="020F0502020204030204" pitchFamily="34" charset="0"/>
                <a:cs typeface="Arial" panose="020B0604020202020204" pitchFamily="34" charset="0"/>
              </a:rPr>
              <a:t> di Francesco Petrarca e il </a:t>
            </a:r>
            <a:r>
              <a:rPr lang="it-IT" i="1" dirty="0">
                <a:latin typeface="Arial" panose="020B0604020202020204" pitchFamily="34" charset="0"/>
                <a:ea typeface="Calibri" panose="020F0502020204030204" pitchFamily="34" charset="0"/>
                <a:cs typeface="Arial" panose="020B0604020202020204" pitchFamily="34" charset="0"/>
              </a:rPr>
              <a:t>Decameron</a:t>
            </a:r>
            <a:r>
              <a:rPr lang="it-IT" dirty="0">
                <a:latin typeface="Arial" panose="020B0604020202020204" pitchFamily="34" charset="0"/>
                <a:ea typeface="Calibri" panose="020F0502020204030204" pitchFamily="34" charset="0"/>
                <a:cs typeface="Arial" panose="020B0604020202020204" pitchFamily="34" charset="0"/>
              </a:rPr>
              <a:t> di Giovanni Boccaccio; nel 1472 tocca alla </a:t>
            </a:r>
            <a:r>
              <a:rPr lang="it-IT" i="1" dirty="0">
                <a:latin typeface="Arial" panose="020B0604020202020204" pitchFamily="34" charset="0"/>
                <a:ea typeface="Calibri" panose="020F0502020204030204" pitchFamily="34" charset="0"/>
                <a:cs typeface="Arial" panose="020B0604020202020204" pitchFamily="34" charset="0"/>
              </a:rPr>
              <a:t>Commedia</a:t>
            </a:r>
            <a:r>
              <a:rPr lang="it-IT" dirty="0">
                <a:latin typeface="Arial" panose="020B0604020202020204" pitchFamily="34" charset="0"/>
                <a:ea typeface="Calibri" panose="020F0502020204030204" pitchFamily="34" charset="0"/>
                <a:cs typeface="Arial" panose="020B0604020202020204" pitchFamily="34" charset="0"/>
              </a:rPr>
              <a:t> di Dante Alighieri). Trent’anni dopo, nel 1502, Pietro Bembo cura per Aldo Manuzio – il più celebre dei tipografi italiani – un’edizione della </a:t>
            </a:r>
            <a:r>
              <a:rPr lang="it-IT" i="1" dirty="0">
                <a:latin typeface="Arial" panose="020B0604020202020204" pitchFamily="34" charset="0"/>
                <a:ea typeface="Calibri" panose="020F0502020204030204" pitchFamily="34" charset="0"/>
                <a:cs typeface="Arial" panose="020B0604020202020204" pitchFamily="34" charset="0"/>
              </a:rPr>
              <a:t>Commedia</a:t>
            </a:r>
            <a:r>
              <a:rPr lang="it-IT" dirty="0">
                <a:latin typeface="Arial" panose="020B0604020202020204" pitchFamily="34" charset="0"/>
                <a:ea typeface="Calibri" panose="020F0502020204030204" pitchFamily="34" charset="0"/>
                <a:cs typeface="Arial" panose="020B0604020202020204" pitchFamily="34" charset="0"/>
              </a:rPr>
              <a:t> il cui testo sarebbe diventato fondamento della </a:t>
            </a:r>
            <a:r>
              <a:rPr lang="it-IT" i="1" dirty="0">
                <a:latin typeface="Arial" panose="020B0604020202020204" pitchFamily="34" charset="0"/>
                <a:ea typeface="Calibri" panose="020F0502020204030204" pitchFamily="34" charset="0"/>
                <a:cs typeface="Arial" panose="020B0604020202020204" pitchFamily="34" charset="0"/>
              </a:rPr>
              <a:t>vulgata</a:t>
            </a:r>
            <a:r>
              <a:rPr lang="it-IT" dirty="0">
                <a:latin typeface="Arial" panose="020B0604020202020204" pitchFamily="34" charset="0"/>
                <a:ea typeface="Calibri" panose="020F0502020204030204" pitchFamily="34" charset="0"/>
                <a:cs typeface="Arial" panose="020B0604020202020204" pitchFamily="34" charset="0"/>
              </a:rPr>
              <a:t> nei secoli successivi (con vulgata s’intende il testo di un’opera così come è diffuso, divulgato e comunemente letto): il codice utilizzato fu quello regalato da Boccaccio a Petrarca (e oggi conservato a Città del Vaticano, Biblioteca Apostolica Vaticana, Vaticano latino 3199)</a:t>
            </a:r>
            <a:r>
              <a:rPr lang="it-IT" dirty="0">
                <a:latin typeface="Arial" panose="020B0604020202020204" pitchFamily="34" charset="0"/>
                <a:cs typeface="Arial" panose="020B0604020202020204" pitchFamily="34" charset="0"/>
              </a:rPr>
              <a:t>, che lo stesso Bembo aveva ereditato dal padre e da cui trasse copia per la tipografia.</a:t>
            </a:r>
            <a:r>
              <a:rPr lang="it-IT" dirty="0">
                <a:latin typeface="Arial" panose="020B0604020202020204" pitchFamily="34" charset="0"/>
                <a:ea typeface="Calibri" panose="020F050202020403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Nel Seicento nascono o si arricchiscono alcune delle grandi biblioteche pubbliche e private, luogo di conservazione del patrimonio librario.</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Nel Settecento s’iniziano a catalogare e illustrare le raccolte di codici possedute dalle grandi biblioteche.</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Nel primo Ottocento per la pubblicazione di testi antichi si ricorre spesso ai codici, ma la mancanza di cataloghi sufficienti impedisce indagini sull’effettiva consistenza della </a:t>
            </a:r>
            <a:r>
              <a:rPr lang="it-IT" i="1" dirty="0">
                <a:latin typeface="Arial" panose="020B0604020202020204" pitchFamily="34" charset="0"/>
                <a:cs typeface="Arial" panose="020B0604020202020204" pitchFamily="34" charset="0"/>
              </a:rPr>
              <a:t>tradizione</a:t>
            </a:r>
            <a:r>
              <a:rPr lang="it-IT" dirty="0">
                <a:latin typeface="Arial" panose="020B0604020202020204" pitchFamily="34" charset="0"/>
                <a:cs typeface="Arial" panose="020B0604020202020204" pitchFamily="34" charset="0"/>
              </a:rPr>
              <a:t> (ossia il complesso delle testimonianze manoscritte e a stampa di un testo, che lo hanno tramandato nel tempo); anche quando si conoscono più </a:t>
            </a:r>
            <a:r>
              <a:rPr lang="it-IT" i="1" dirty="0">
                <a:latin typeface="Arial" panose="020B0604020202020204" pitchFamily="34" charset="0"/>
                <a:cs typeface="Arial" panose="020B0604020202020204" pitchFamily="34" charset="0"/>
              </a:rPr>
              <a:t>testimoni</a:t>
            </a:r>
            <a:r>
              <a:rPr lang="it-IT" dirty="0">
                <a:latin typeface="Arial" panose="020B0604020202020204" pitchFamily="34" charset="0"/>
                <a:cs typeface="Arial" panose="020B0604020202020204" pitchFamily="34" charset="0"/>
              </a:rPr>
              <a:t> (manoscritti o stampe, cioè, che abbiano trasmesso copia totale o parziale del testo), il confronto è condotto in modo sommario e si finisce di solito per adottarne uno (che sarà magari quello più a portata di mano) correggendolo qua e là con lezioni di altri testimoni, e intervenendo, spesso senza neppure avvertire, con </a:t>
            </a:r>
            <a:r>
              <a:rPr lang="it-IT" i="1" dirty="0">
                <a:latin typeface="Arial" panose="020B0604020202020204" pitchFamily="34" charset="0"/>
                <a:cs typeface="Arial" panose="020B0604020202020204" pitchFamily="34" charset="0"/>
              </a:rPr>
              <a:t>congetture</a:t>
            </a:r>
            <a:r>
              <a:rPr lang="it-IT" dirty="0">
                <a:latin typeface="Arial" panose="020B0604020202020204" pitchFamily="34" charset="0"/>
                <a:cs typeface="Arial" panose="020B0604020202020204" pitchFamily="34" charset="0"/>
              </a:rPr>
              <a:t> (ricostruzione ipotetica di una lezione) e </a:t>
            </a:r>
            <a:r>
              <a:rPr lang="it-IT" i="1" dirty="0">
                <a:latin typeface="Arial" panose="020B0604020202020204" pitchFamily="34" charset="0"/>
                <a:cs typeface="Arial" panose="020B0604020202020204" pitchFamily="34" charset="0"/>
              </a:rPr>
              <a:t>interpolazioni</a:t>
            </a:r>
            <a:r>
              <a:rPr lang="it-IT" dirty="0">
                <a:latin typeface="Arial" panose="020B0604020202020204" pitchFamily="34" charset="0"/>
                <a:cs typeface="Arial" panose="020B0604020202020204" pitchFamily="34" charset="0"/>
              </a:rPr>
              <a:t> (presenza in un testo di passi non dovuti all’autore, ma a copisti o a editori moderni).</a:t>
            </a:r>
          </a:p>
          <a:p>
            <a:endParaRPr lang="it-IT" dirty="0"/>
          </a:p>
        </p:txBody>
      </p:sp>
    </p:spTree>
    <p:extLst>
      <p:ext uri="{BB962C8B-B14F-4D97-AF65-F5344CB8AC3E}">
        <p14:creationId xmlns:p14="http://schemas.microsoft.com/office/powerpoint/2010/main" val="190012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E10CFDC-6023-4F60-8863-3BF5EFC092EC}"/>
              </a:ext>
            </a:extLst>
          </p:cNvPr>
          <p:cNvSpPr/>
          <p:nvPr/>
        </p:nvSpPr>
        <p:spPr>
          <a:xfrm>
            <a:off x="314178" y="631097"/>
            <a:ext cx="11563644" cy="5355312"/>
          </a:xfrm>
          <a:prstGeom prst="rect">
            <a:avLst/>
          </a:prstGeom>
        </p:spPr>
        <p:txBody>
          <a:bodyPr wrap="square">
            <a:spAutoFit/>
          </a:bodyPr>
          <a:lstStyle/>
          <a:p>
            <a:pPr marL="285750" indent="-285750" algn="just">
              <a:buFont typeface="Arial" panose="020B060402020202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Nell’Ottocento sono spesso gli stranieri a intervenire con autorità e con risultati importanti nel campo della filologia italiana. Il maggior filologo dantesco di questi anni è il tedesco Karl </a:t>
            </a:r>
            <a:r>
              <a:rPr lang="it-IT" dirty="0" err="1">
                <a:latin typeface="Arial" panose="020B0604020202020204" pitchFamily="34" charset="0"/>
                <a:ea typeface="Calibri" panose="020F0502020204030204" pitchFamily="34" charset="0"/>
                <a:cs typeface="Arial" panose="020B0604020202020204" pitchFamily="34" charset="0"/>
              </a:rPr>
              <a:t>Witte</a:t>
            </a:r>
            <a:r>
              <a:rPr lang="it-IT" dirty="0">
                <a:latin typeface="Arial" panose="020B0604020202020204" pitchFamily="34" charset="0"/>
                <a:ea typeface="Calibri" panose="020F0502020204030204" pitchFamily="34" charset="0"/>
                <a:cs typeface="Arial" panose="020B0604020202020204" pitchFamily="34" charset="0"/>
              </a:rPr>
              <a:t> (1800-1883), che pubblica nel 1862 un’importante edizione della </a:t>
            </a:r>
            <a:r>
              <a:rPr lang="it-IT" i="1" dirty="0">
                <a:latin typeface="Arial" panose="020B0604020202020204" pitchFamily="34" charset="0"/>
                <a:ea typeface="Calibri" panose="020F0502020204030204" pitchFamily="34" charset="0"/>
                <a:cs typeface="Arial" panose="020B0604020202020204" pitchFamily="34" charset="0"/>
              </a:rPr>
              <a:t>Commedia</a:t>
            </a:r>
            <a:r>
              <a:rPr lang="it-IT" dirty="0">
                <a:latin typeface="Arial" panose="020B0604020202020204" pitchFamily="34" charset="0"/>
                <a:ea typeface="Calibri" panose="020F0502020204030204" pitchFamily="34" charset="0"/>
                <a:cs typeface="Arial" panose="020B0604020202020204" pitchFamily="34" charset="0"/>
              </a:rPr>
              <a:t>: il testo, risultato di una vasta indagine sulla tradizione e della </a:t>
            </a:r>
            <a:r>
              <a:rPr lang="it-IT" i="1" dirty="0">
                <a:latin typeface="Arial" panose="020B0604020202020204" pitchFamily="34" charset="0"/>
                <a:ea typeface="Calibri" panose="020F0502020204030204" pitchFamily="34" charset="0"/>
                <a:cs typeface="Arial" panose="020B0604020202020204" pitchFamily="34" charset="0"/>
              </a:rPr>
              <a:t>collazione</a:t>
            </a:r>
            <a:r>
              <a:rPr lang="it-IT" dirty="0">
                <a:latin typeface="Arial" panose="020B0604020202020204" pitchFamily="34" charset="0"/>
                <a:ea typeface="Calibri" panose="020F0502020204030204" pitchFamily="34" charset="0"/>
                <a:cs typeface="Arial" panose="020B0604020202020204" pitchFamily="34" charset="0"/>
              </a:rPr>
              <a:t> (ossia il confronto delle lezioni dei diversi testimoni per verificarne la coincidenza o la diversità) di 4 codici trecenteschi è molto più sicuro e attendibile di quello affermatosi con l’edizione di Aldo Manuzio del 1502. </a:t>
            </a:r>
          </a:p>
          <a:p>
            <a:pPr marL="285750" indent="-285750" algn="just">
              <a:buFont typeface="Arial" panose="020B060402020202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In questi stessi anni la nascita dello stato unitario promuove un rinnovamento della politica culturale d’Italia e molte biblioteche aprono le porte agli studiosi. La filologia italiana, dopo decenni di abbandono, inizia a recuperare il grave ritardo accumulato nei confronti della filologia d’oltralpe (prima germanica, poi anche francese) e acquisisce il principio secondo cui l’edizione critica deve tenere conto di tutti i testimoni di un’opera; mentre rimane ancora del tutto sconosciuto quello relativo alla necessità di classificarli.</a:t>
            </a:r>
          </a:p>
          <a:p>
            <a:pPr marL="285750" indent="-285750" algn="just">
              <a:buFont typeface="Arial" panose="020B0604020202020204" pitchFamily="34" charset="0"/>
              <a:buChar char="•"/>
            </a:pPr>
            <a:r>
              <a:rPr lang="it-IT" dirty="0">
                <a:latin typeface="Arial" panose="020B0604020202020204" pitchFamily="34" charset="0"/>
                <a:ea typeface="Calibri" panose="020F0502020204030204" pitchFamily="34" charset="0"/>
                <a:cs typeface="Arial" panose="020B0604020202020204" pitchFamily="34" charset="0"/>
              </a:rPr>
              <a:t>Nel centenario della morte di Dante del 1921 vengono pubblicate le </a:t>
            </a:r>
            <a:r>
              <a:rPr lang="it-IT" i="1" dirty="0">
                <a:latin typeface="Arial" panose="020B0604020202020204" pitchFamily="34" charset="0"/>
                <a:ea typeface="Calibri" panose="020F0502020204030204" pitchFamily="34" charset="0"/>
                <a:cs typeface="Arial" panose="020B0604020202020204" pitchFamily="34" charset="0"/>
              </a:rPr>
              <a:t>Opere di Dante</a:t>
            </a:r>
            <a:r>
              <a:rPr lang="it-IT" dirty="0">
                <a:latin typeface="Arial" panose="020B0604020202020204" pitchFamily="34" charset="0"/>
                <a:ea typeface="Calibri" panose="020F0502020204030204" pitchFamily="34" charset="0"/>
                <a:cs typeface="Arial" panose="020B0604020202020204" pitchFamily="34" charset="0"/>
              </a:rPr>
              <a:t> nel testo critico della Società Dantesca Italiana (fondata a Firenze nel 1888). L’edizione della </a:t>
            </a:r>
            <a:r>
              <a:rPr lang="it-IT" i="1" dirty="0">
                <a:latin typeface="Arial" panose="020B0604020202020204" pitchFamily="34" charset="0"/>
                <a:ea typeface="Calibri" panose="020F0502020204030204" pitchFamily="34" charset="0"/>
                <a:cs typeface="Arial" panose="020B0604020202020204" pitchFamily="34" charset="0"/>
              </a:rPr>
              <a:t>Commedia</a:t>
            </a:r>
            <a:r>
              <a:rPr lang="it-IT" dirty="0">
                <a:latin typeface="Arial" panose="020B0604020202020204" pitchFamily="34" charset="0"/>
                <a:ea typeface="Calibri" panose="020F0502020204030204" pitchFamily="34" charset="0"/>
                <a:cs typeface="Arial" panose="020B0604020202020204" pitchFamily="34" charset="0"/>
              </a:rPr>
              <a:t>, curata da Giuseppe Vandelli, che sostituisce quella allestita nel 1894 dall’inglese Edward Moore (la quale, a sua volta, migliorava il testo di Karl </a:t>
            </a:r>
            <a:r>
              <a:rPr lang="it-IT" dirty="0" err="1">
                <a:latin typeface="Arial" panose="020B0604020202020204" pitchFamily="34" charset="0"/>
                <a:ea typeface="Calibri" panose="020F0502020204030204" pitchFamily="34" charset="0"/>
                <a:cs typeface="Arial" panose="020B0604020202020204" pitchFamily="34" charset="0"/>
              </a:rPr>
              <a:t>Witte</a:t>
            </a:r>
            <a:r>
              <a:rPr lang="it-IT" dirty="0">
                <a:latin typeface="Arial" panose="020B0604020202020204" pitchFamily="34" charset="0"/>
                <a:ea typeface="Calibri" panose="020F0502020204030204" pitchFamily="34" charset="0"/>
                <a:cs typeface="Arial" panose="020B0604020202020204" pitchFamily="34" charset="0"/>
              </a:rPr>
              <a:t>), procede alla ricostruzione testuale vagliando e selezionando le singole varianti nell’impossibilità di classificare e ordinare rigidamente una tradizione immensa e già precocemente inquinata da gravi fenomeni di </a:t>
            </a:r>
            <a:r>
              <a:rPr lang="it-IT" i="1" dirty="0">
                <a:latin typeface="Arial" panose="020B0604020202020204" pitchFamily="34" charset="0"/>
                <a:ea typeface="Calibri" panose="020F0502020204030204" pitchFamily="34" charset="0"/>
                <a:cs typeface="Arial" panose="020B0604020202020204" pitchFamily="34" charset="0"/>
              </a:rPr>
              <a:t>contaminazione</a:t>
            </a:r>
            <a:r>
              <a:rPr lang="it-IT" dirty="0">
                <a:latin typeface="Arial" panose="020B0604020202020204" pitchFamily="34" charset="0"/>
                <a:ea typeface="Calibri" panose="020F0502020204030204" pitchFamily="34" charset="0"/>
                <a:cs typeface="Arial" panose="020B0604020202020204" pitchFamily="34" charset="0"/>
              </a:rPr>
              <a:t> (fenomeno per cui un copista </a:t>
            </a:r>
            <a:r>
              <a:rPr lang="it-IT" dirty="0">
                <a:latin typeface="Arial" panose="020B0604020202020204" pitchFamily="34" charset="0"/>
                <a:cs typeface="Arial" panose="020B0604020202020204" pitchFamily="34" charset="0"/>
              </a:rPr>
              <a:t>trascrive il suo testo non da un solo esemplare di copia, ma da due o più altri, per singole lezioni o per ampi brani, alterando le linee di trasmissione del testo e rendendo difficile o impossibile la ricostruzione dei rapporti genetici fra i testimoni</a:t>
            </a:r>
            <a:r>
              <a:rPr lang="it-IT" dirty="0">
                <a:latin typeface="Arial" panose="020B0604020202020204" pitchFamily="34" charset="0"/>
                <a:ea typeface="Calibri" panose="020F0502020204030204" pitchFamily="34"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8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0C43FF8-9128-4E87-94C4-E37F58583239}"/>
              </a:ext>
            </a:extLst>
          </p:cNvPr>
          <p:cNvSpPr/>
          <p:nvPr/>
        </p:nvSpPr>
        <p:spPr>
          <a:xfrm>
            <a:off x="194603" y="151179"/>
            <a:ext cx="11802793" cy="6555641"/>
          </a:xfrm>
          <a:prstGeom prst="rect">
            <a:avLst/>
          </a:prstGeom>
        </p:spPr>
        <p:txBody>
          <a:bodyPr wrap="square">
            <a:spAutoFit/>
          </a:bodyPr>
          <a:lstStyle/>
          <a:p>
            <a:pPr marL="285750" indent="-285750" algn="just">
              <a:buFont typeface="Arial" panose="020B0604020202020204" pitchFamily="34" charset="0"/>
              <a:buChar char="•"/>
            </a:pPr>
            <a:r>
              <a:rPr lang="it-IT" sz="2000" dirty="0">
                <a:latin typeface="Arial" panose="020B0604020202020204" pitchFamily="34" charset="0"/>
                <a:ea typeface="Calibri" panose="020F0502020204030204" pitchFamily="34" charset="0"/>
              </a:rPr>
              <a:t>Edizione critica della </a:t>
            </a:r>
            <a:r>
              <a:rPr lang="it-IT" sz="2000" i="1" dirty="0">
                <a:latin typeface="Arial" panose="020B0604020202020204" pitchFamily="34" charset="0"/>
                <a:ea typeface="Calibri" panose="020F0502020204030204" pitchFamily="34" charset="0"/>
              </a:rPr>
              <a:t>Commedia secondo l’antica vulgata</a:t>
            </a:r>
            <a:r>
              <a:rPr lang="it-IT" sz="2000" dirty="0">
                <a:latin typeface="Arial" panose="020B0604020202020204" pitchFamily="34" charset="0"/>
                <a:ea typeface="Calibri" panose="020F0502020204030204" pitchFamily="34" charset="0"/>
              </a:rPr>
              <a:t>, a cura di Giorgio </a:t>
            </a:r>
            <a:r>
              <a:rPr lang="it-IT" sz="2000" dirty="0" err="1">
                <a:latin typeface="Arial" panose="020B0604020202020204" pitchFamily="34" charset="0"/>
                <a:ea typeface="Calibri" panose="020F0502020204030204" pitchFamily="34" charset="0"/>
              </a:rPr>
              <a:t>Petrocchi</a:t>
            </a:r>
            <a:r>
              <a:rPr lang="it-IT" sz="2000" dirty="0">
                <a:latin typeface="Arial" panose="020B0604020202020204" pitchFamily="34" charset="0"/>
                <a:ea typeface="Calibri" panose="020F0502020204030204" pitchFamily="34" charset="0"/>
              </a:rPr>
              <a:t>, Milano, Mondadori, 1966-1967:</a:t>
            </a:r>
          </a:p>
          <a:p>
            <a:pPr algn="just"/>
            <a:endParaRPr lang="it-IT" sz="2000" dirty="0">
              <a:latin typeface="Arial" panose="020B0604020202020204" pitchFamily="34" charset="0"/>
              <a:ea typeface="Calibri" panose="020F0502020204030204" pitchFamily="34" charset="0"/>
            </a:endParaRPr>
          </a:p>
          <a:p>
            <a:pPr algn="just"/>
            <a:r>
              <a:rPr lang="it-IT" sz="2000" dirty="0">
                <a:latin typeface="Arial" panose="020B0604020202020204" pitchFamily="34" charset="0"/>
                <a:ea typeface="Calibri" panose="020F0502020204030204" pitchFamily="34" charset="0"/>
              </a:rPr>
              <a:t>1. Selezione dei testimoni che concorrono alla definizione del testo: degli 800 testimoni del poema </a:t>
            </a:r>
            <a:r>
              <a:rPr lang="it-IT" sz="2000" dirty="0" err="1">
                <a:latin typeface="Arial" panose="020B0604020202020204" pitchFamily="34" charset="0"/>
                <a:ea typeface="Calibri" panose="020F0502020204030204" pitchFamily="34" charset="0"/>
              </a:rPr>
              <a:t>Petrocchi</a:t>
            </a:r>
            <a:r>
              <a:rPr lang="it-IT" sz="2000" dirty="0">
                <a:latin typeface="Arial" panose="020B0604020202020204" pitchFamily="34" charset="0"/>
                <a:ea typeface="Calibri" panose="020F0502020204030204" pitchFamily="34" charset="0"/>
              </a:rPr>
              <a:t> trasceglie soltanto quelli datati entro il 1355. La data non è stata scelta a caso, perché corrisponde alla stesura della prima copia del poema di mano di Giovanni Boccaccio. Copista appassionato e infaticabile, Boccaccio intervenne sul testo dell’opera dantesca con indebite correzioni congetturali e introdusse nel testo lezioni ricavate da più fonti. Nei numerosi codici successivi all’intervento del Boccaccio il testo risulta talmente sfigurato da contaminazioni e manipolazioni da rendere impossibile qualsiasi tentativo di razionalizzazione genealogica. Inoltre, tutta la prima generazione di manoscritti prodotti nei quindici anni che vanno dalla morte di Dante al 1336 – data di trascrizione del più antico testimone superstite – è andata completamente perduta, benché fosse probabilmente molto numerosa, dato l’immediato successo del poema. Si sono dunque conservati circa un’ottantina di manoscritti stesi entro la metà del Trecento. Nessuna stampa è invece utile per la ricostruzione del testo, poiché si possiedono i manoscritti dai quali le stampe furono tratte. </a:t>
            </a:r>
          </a:p>
          <a:p>
            <a:pPr algn="just"/>
            <a:r>
              <a:rPr lang="it-IT" sz="2000" dirty="0">
                <a:latin typeface="Arial" panose="020B0604020202020204" pitchFamily="34" charset="0"/>
                <a:ea typeface="Calibri" panose="020F0502020204030204" pitchFamily="34" charset="0"/>
              </a:rPr>
              <a:t>2. </a:t>
            </a:r>
            <a:r>
              <a:rPr lang="it-IT" sz="2000" dirty="0" err="1">
                <a:latin typeface="Arial" panose="020B0604020202020204" pitchFamily="34" charset="0"/>
                <a:ea typeface="Calibri" panose="020F0502020204030204" pitchFamily="34" charset="0"/>
              </a:rPr>
              <a:t>Petrocchi</a:t>
            </a:r>
            <a:r>
              <a:rPr lang="it-IT" sz="2000" dirty="0">
                <a:latin typeface="Arial" panose="020B0604020202020204" pitchFamily="34" charset="0"/>
                <a:ea typeface="Calibri" panose="020F0502020204030204" pitchFamily="34" charset="0"/>
              </a:rPr>
              <a:t> seleziona dunque 27 manoscritti, databili fra il 1336 e il 1355, che consentono la ricostruzione del testo più antico tramandato. Esso però non corrisponde in tutto all’originale, ma corrisponde a quella forma del testo diffusa subito dopo la morte di Dante. Inoltre, la mancanza di autografi danteschi comporta serie difficoltà per determinare la fisionomia della lingua della </a:t>
            </a:r>
            <a:r>
              <a:rPr lang="it-IT" sz="2000" i="1" dirty="0">
                <a:latin typeface="Arial" panose="020B0604020202020204" pitchFamily="34" charset="0"/>
                <a:ea typeface="Calibri" panose="020F0502020204030204" pitchFamily="34" charset="0"/>
              </a:rPr>
              <a:t>Commedia</a:t>
            </a:r>
            <a:r>
              <a:rPr lang="it-IT" sz="2000" dirty="0">
                <a:latin typeface="Arial" panose="020B0604020202020204" pitchFamily="34" charset="0"/>
                <a:ea typeface="Calibri" panose="020F0502020204030204" pitchFamily="34" charset="0"/>
              </a:rPr>
              <a:t>, dato che la tradizione manoscritta adatta le forme grafiche, fonetiche, morfologiche alle abitudini linguistiche dei copisti.</a:t>
            </a:r>
            <a:endParaRPr lang="it-IT" sz="2000" dirty="0"/>
          </a:p>
        </p:txBody>
      </p:sp>
    </p:spTree>
    <p:extLst>
      <p:ext uri="{BB962C8B-B14F-4D97-AF65-F5344CB8AC3E}">
        <p14:creationId xmlns:p14="http://schemas.microsoft.com/office/powerpoint/2010/main" val="137018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D0351EA-CC11-4B14-847E-3B8A9B8DAFE1}"/>
              </a:ext>
            </a:extLst>
          </p:cNvPr>
          <p:cNvSpPr/>
          <p:nvPr/>
        </p:nvSpPr>
        <p:spPr>
          <a:xfrm>
            <a:off x="356382" y="243512"/>
            <a:ext cx="11479236" cy="6370975"/>
          </a:xfrm>
          <a:prstGeom prst="rect">
            <a:avLst/>
          </a:prstGeom>
        </p:spPr>
        <p:txBody>
          <a:bodyPr wrap="square">
            <a:spAutoFit/>
          </a:bodyPr>
          <a:lstStyle/>
          <a:p>
            <a:pPr marL="342900" indent="-342900" algn="just">
              <a:buFont typeface="Arial" panose="020B0604020202020204" pitchFamily="34" charset="0"/>
              <a:buChar char="•"/>
            </a:pPr>
            <a:r>
              <a:rPr lang="it-IT" sz="2400" dirty="0">
                <a:latin typeface="Arial" panose="020B0604020202020204" pitchFamily="34" charset="0"/>
                <a:ea typeface="Calibri" panose="020F0502020204030204" pitchFamily="34" charset="0"/>
              </a:rPr>
              <a:t>Ricorso a un solo manoscritto, più esattamente a quello che è considerato il “miglior” manoscritto (</a:t>
            </a:r>
            <a:r>
              <a:rPr lang="it-IT" sz="2400" i="1" dirty="0">
                <a:latin typeface="Arial" panose="020B0604020202020204" pitchFamily="34" charset="0"/>
                <a:ea typeface="Calibri" panose="020F0502020204030204" pitchFamily="34" charset="0"/>
              </a:rPr>
              <a:t>bon </a:t>
            </a:r>
            <a:r>
              <a:rPr lang="it-IT" sz="2400" i="1" dirty="0" err="1">
                <a:latin typeface="Arial" panose="020B0604020202020204" pitchFamily="34" charset="0"/>
                <a:ea typeface="Calibri" panose="020F0502020204030204" pitchFamily="34" charset="0"/>
              </a:rPr>
              <a:t>manuscrit</a:t>
            </a:r>
            <a:r>
              <a:rPr lang="it-IT" sz="2400" i="1" dirty="0">
                <a:latin typeface="Arial" panose="020B0604020202020204" pitchFamily="34" charset="0"/>
                <a:ea typeface="Calibri" panose="020F0502020204030204" pitchFamily="34" charset="0"/>
              </a:rPr>
              <a:t> </a:t>
            </a:r>
            <a:r>
              <a:rPr lang="it-IT" sz="2400" dirty="0">
                <a:latin typeface="Arial" panose="020B0604020202020204" pitchFamily="34" charset="0"/>
                <a:ea typeface="Calibri" panose="020F0502020204030204" pitchFamily="34" charset="0"/>
              </a:rPr>
              <a:t>o </a:t>
            </a:r>
            <a:r>
              <a:rPr lang="it-IT" sz="2400" i="1" dirty="0" err="1">
                <a:latin typeface="Arial" panose="020B0604020202020204" pitchFamily="34" charset="0"/>
                <a:ea typeface="Calibri" panose="020F0502020204030204" pitchFamily="34" charset="0"/>
              </a:rPr>
              <a:t>codex</a:t>
            </a:r>
            <a:r>
              <a:rPr lang="it-IT" sz="2400" i="1" dirty="0">
                <a:latin typeface="Arial" panose="020B0604020202020204" pitchFamily="34" charset="0"/>
                <a:ea typeface="Calibri" panose="020F0502020204030204" pitchFamily="34" charset="0"/>
              </a:rPr>
              <a:t> </a:t>
            </a:r>
            <a:r>
              <a:rPr lang="it-IT" sz="2400" i="1" dirty="0" err="1">
                <a:latin typeface="Arial" panose="020B0604020202020204" pitchFamily="34" charset="0"/>
                <a:ea typeface="Calibri" panose="020F0502020204030204" pitchFamily="34" charset="0"/>
              </a:rPr>
              <a:t>optimus</a:t>
            </a:r>
            <a:r>
              <a:rPr lang="it-IT" sz="2400" dirty="0">
                <a:latin typeface="Arial" panose="020B0604020202020204" pitchFamily="34" charset="0"/>
                <a:ea typeface="Calibri" panose="020F0502020204030204" pitchFamily="34" charset="0"/>
              </a:rPr>
              <a:t>), depurato soltanto degli errori “evidenti”:</a:t>
            </a:r>
          </a:p>
          <a:p>
            <a:pPr algn="just"/>
            <a:endParaRPr lang="it-IT" sz="2400" dirty="0">
              <a:latin typeface="Arial" panose="020B0604020202020204" pitchFamily="34" charset="0"/>
              <a:ea typeface="Calibri" panose="020F0502020204030204" pitchFamily="34" charset="0"/>
            </a:endParaRPr>
          </a:p>
          <a:p>
            <a:pPr algn="just"/>
            <a:r>
              <a:rPr lang="it-IT" sz="2400" dirty="0">
                <a:latin typeface="Arial" panose="020B0604020202020204" pitchFamily="34" charset="0"/>
                <a:ea typeface="Calibri" panose="020F0502020204030204" pitchFamily="34" charset="0"/>
              </a:rPr>
              <a:t>1. Antonio Lanza (Dante Alighieri, </a:t>
            </a:r>
            <a:r>
              <a:rPr lang="it-IT" sz="2400" i="1" dirty="0">
                <a:latin typeface="Arial" panose="020B0604020202020204" pitchFamily="34" charset="0"/>
                <a:ea typeface="Calibri" panose="020F0502020204030204" pitchFamily="34" charset="0"/>
              </a:rPr>
              <a:t>La ‘</a:t>
            </a:r>
            <a:r>
              <a:rPr lang="it-IT" sz="2400" i="1" dirty="0" err="1">
                <a:latin typeface="Arial" panose="020B0604020202020204" pitchFamily="34" charset="0"/>
                <a:ea typeface="Calibri" panose="020F0502020204030204" pitchFamily="34" charset="0"/>
              </a:rPr>
              <a:t>Commedìa</a:t>
            </a:r>
            <a:r>
              <a:rPr lang="it-IT" sz="2400" i="1" dirty="0">
                <a:latin typeface="Arial" panose="020B0604020202020204" pitchFamily="34" charset="0"/>
                <a:ea typeface="Calibri" panose="020F0502020204030204" pitchFamily="34" charset="0"/>
              </a:rPr>
              <a:t>’. Nuovo testo critico secondo i più antichi manoscritti fiorentini</a:t>
            </a:r>
            <a:r>
              <a:rPr lang="it-IT" sz="2400" dirty="0">
                <a:latin typeface="Arial" panose="020B0604020202020204" pitchFamily="34" charset="0"/>
                <a:ea typeface="Calibri" panose="020F0502020204030204" pitchFamily="34" charset="0"/>
              </a:rPr>
              <a:t>, a cura di Antonio Lanza, Anzio, De Rubeis, 1995) per l’edizione della </a:t>
            </a:r>
            <a:r>
              <a:rPr lang="it-IT" sz="2400" i="1" dirty="0">
                <a:latin typeface="Arial" panose="020B0604020202020204" pitchFamily="34" charset="0"/>
                <a:ea typeface="Calibri" panose="020F0502020204030204" pitchFamily="34" charset="0"/>
              </a:rPr>
              <a:t>Commedia</a:t>
            </a:r>
            <a:r>
              <a:rPr lang="it-IT" sz="2400" dirty="0">
                <a:latin typeface="Arial" panose="020B0604020202020204" pitchFamily="34" charset="0"/>
                <a:ea typeface="Calibri" panose="020F0502020204030204" pitchFamily="34" charset="0"/>
              </a:rPr>
              <a:t> si è affidato al manoscritto più antico, fiorentino, della tradizione, conservato a Milano, Biblioteca Trivulziana, Trivulziano 1080 (trascritto nel 1337 da Francesco di ser Nardo, originario di Barberino in Val di Pesa, presso Firenze).</a:t>
            </a:r>
          </a:p>
          <a:p>
            <a:pPr algn="just"/>
            <a:endParaRPr lang="it-IT" sz="2400" dirty="0">
              <a:latin typeface="Arial" panose="020B0604020202020204" pitchFamily="34" charset="0"/>
              <a:ea typeface="Calibri" panose="020F0502020204030204" pitchFamily="34" charset="0"/>
            </a:endParaRPr>
          </a:p>
          <a:p>
            <a:pPr algn="just"/>
            <a:r>
              <a:rPr lang="it-IT" sz="2400" dirty="0">
                <a:latin typeface="Arial" panose="020B0604020202020204" pitchFamily="34" charset="0"/>
                <a:ea typeface="Calibri" panose="020F0502020204030204" pitchFamily="34" charset="0"/>
              </a:rPr>
              <a:t>2. Federico Sanguineti (</a:t>
            </a:r>
            <a:r>
              <a:rPr lang="it-IT" sz="2400" i="1" dirty="0" err="1">
                <a:latin typeface="Arial" panose="020B0604020202020204" pitchFamily="34" charset="0"/>
                <a:ea typeface="Calibri" panose="020F0502020204030204" pitchFamily="34" charset="0"/>
              </a:rPr>
              <a:t>Dantis</a:t>
            </a:r>
            <a:r>
              <a:rPr lang="it-IT" sz="2400" i="1" dirty="0">
                <a:latin typeface="Arial" panose="020B0604020202020204" pitchFamily="34" charset="0"/>
                <a:ea typeface="Calibri" panose="020F0502020204030204" pitchFamily="34" charset="0"/>
              </a:rPr>
              <a:t> </a:t>
            </a:r>
            <a:r>
              <a:rPr lang="it-IT" sz="2400" i="1" dirty="0" err="1">
                <a:latin typeface="Arial" panose="020B0604020202020204" pitchFamily="34" charset="0"/>
                <a:ea typeface="Calibri" panose="020F0502020204030204" pitchFamily="34" charset="0"/>
              </a:rPr>
              <a:t>Alagherii</a:t>
            </a:r>
            <a:r>
              <a:rPr lang="it-IT" sz="2400" i="1" dirty="0">
                <a:latin typeface="Arial" panose="020B0604020202020204" pitchFamily="34" charset="0"/>
                <a:ea typeface="Calibri" panose="020F0502020204030204" pitchFamily="34" charset="0"/>
              </a:rPr>
              <a:t> ‘</a:t>
            </a:r>
            <a:r>
              <a:rPr lang="it-IT" sz="2400" i="1" dirty="0" err="1">
                <a:latin typeface="Arial" panose="020B0604020202020204" pitchFamily="34" charset="0"/>
                <a:ea typeface="Calibri" panose="020F0502020204030204" pitchFamily="34" charset="0"/>
              </a:rPr>
              <a:t>Comedia</a:t>
            </a:r>
            <a:r>
              <a:rPr lang="it-IT" sz="2400" i="1" dirty="0">
                <a:latin typeface="Arial" panose="020B0604020202020204" pitchFamily="34" charset="0"/>
                <a:ea typeface="Calibri" panose="020F0502020204030204" pitchFamily="34" charset="0"/>
              </a:rPr>
              <a:t>’</a:t>
            </a:r>
            <a:r>
              <a:rPr lang="it-IT" sz="2400" dirty="0">
                <a:latin typeface="Arial" panose="020B0604020202020204" pitchFamily="34" charset="0"/>
                <a:ea typeface="Calibri" panose="020F0502020204030204" pitchFamily="34" charset="0"/>
              </a:rPr>
              <a:t>, a cura di Federico Sanguineti, Firenze, SISMEL-Edizioni del Galluzzo, 2001) per la stessa opera si è appellato invece a un diverso </a:t>
            </a:r>
            <a:r>
              <a:rPr lang="it-IT" sz="2400" i="1" dirty="0" err="1">
                <a:latin typeface="Arial" panose="020B0604020202020204" pitchFamily="34" charset="0"/>
                <a:ea typeface="Calibri" panose="020F0502020204030204" pitchFamily="34" charset="0"/>
              </a:rPr>
              <a:t>codex</a:t>
            </a:r>
            <a:r>
              <a:rPr lang="it-IT" sz="2400" i="1" dirty="0">
                <a:latin typeface="Arial" panose="020B0604020202020204" pitchFamily="34" charset="0"/>
                <a:ea typeface="Calibri" panose="020F0502020204030204" pitchFamily="34" charset="0"/>
              </a:rPr>
              <a:t> </a:t>
            </a:r>
            <a:r>
              <a:rPr lang="it-IT" sz="2400" i="1" dirty="0" err="1">
                <a:latin typeface="Arial" panose="020B0604020202020204" pitchFamily="34" charset="0"/>
                <a:ea typeface="Calibri" panose="020F0502020204030204" pitchFamily="34" charset="0"/>
              </a:rPr>
              <a:t>optimus</a:t>
            </a:r>
            <a:r>
              <a:rPr lang="it-IT" sz="2400" dirty="0">
                <a:latin typeface="Arial" panose="020B0604020202020204" pitchFamily="34" charset="0"/>
                <a:ea typeface="Calibri" panose="020F0502020204030204" pitchFamily="34" charset="0"/>
              </a:rPr>
              <a:t>, il manoscritto di Città del Vaticano, Biblioteca Apostolica Vaticana, Urbinate Latino 366, correggendone gli aspetti linguistici imputabili al copista settentrionale (il codice porta la data 1342 e fu trascritto da un copista proveniente dalla Romagna). </a:t>
            </a:r>
            <a:endParaRPr lang="it-IT" sz="2400" dirty="0"/>
          </a:p>
        </p:txBody>
      </p:sp>
    </p:spTree>
    <p:extLst>
      <p:ext uri="{BB962C8B-B14F-4D97-AF65-F5344CB8AC3E}">
        <p14:creationId xmlns:p14="http://schemas.microsoft.com/office/powerpoint/2010/main" val="3201959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F4EBD99-087E-4D87-A463-BA5F86FCCB37}"/>
              </a:ext>
            </a:extLst>
          </p:cNvPr>
          <p:cNvSpPr/>
          <p:nvPr/>
        </p:nvSpPr>
        <p:spPr>
          <a:xfrm>
            <a:off x="3623656" y="1899904"/>
            <a:ext cx="5394425" cy="1446550"/>
          </a:xfrm>
          <a:prstGeom prst="rect">
            <a:avLst/>
          </a:prstGeom>
        </p:spPr>
        <p:txBody>
          <a:bodyPr wrap="none">
            <a:spAutoFit/>
          </a:bodyPr>
          <a:lstStyle/>
          <a:p>
            <a:pPr algn="ctr"/>
            <a:r>
              <a:rPr lang="it-IT" sz="4400" i="1" dirty="0">
                <a:latin typeface="Arial" panose="020B0604020202020204" pitchFamily="34" charset="0"/>
                <a:cs typeface="Arial" panose="020B0604020202020204" pitchFamily="34" charset="0"/>
              </a:rPr>
              <a:t>3. La metrica italiana</a:t>
            </a:r>
          </a:p>
          <a:p>
            <a:pPr algn="ctr"/>
            <a:endParaRPr lang="it-IT" sz="4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19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671309F-E547-49D3-8933-5297DB54892C}"/>
              </a:ext>
            </a:extLst>
          </p:cNvPr>
          <p:cNvSpPr/>
          <p:nvPr/>
        </p:nvSpPr>
        <p:spPr>
          <a:xfrm>
            <a:off x="1645921" y="1758463"/>
            <a:ext cx="8736036" cy="2308324"/>
          </a:xfrm>
          <a:prstGeom prst="rect">
            <a:avLst/>
          </a:prstGeom>
        </p:spPr>
        <p:txBody>
          <a:bodyPr wrap="square">
            <a:spAutoFit/>
          </a:bodyPr>
          <a:lstStyle/>
          <a:p>
            <a:pPr algn="just"/>
            <a:r>
              <a:rPr lang="it-IT" sz="3600" dirty="0">
                <a:latin typeface="Arial" panose="020B0604020202020204" pitchFamily="34" charset="0"/>
                <a:cs typeface="Arial" panose="020B0604020202020204" pitchFamily="34" charset="0"/>
              </a:rPr>
              <a:t>Fonte dei dati: </a:t>
            </a:r>
          </a:p>
          <a:p>
            <a:pPr algn="just"/>
            <a:endParaRPr lang="it-IT" sz="36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it-IT" sz="3600" dirty="0">
                <a:latin typeface="Arial" panose="020B0604020202020204" pitchFamily="34" charset="0"/>
                <a:cs typeface="Arial" panose="020B0604020202020204" pitchFamily="34" charset="0"/>
              </a:rPr>
              <a:t>Pietro G. Beltrami, </a:t>
            </a:r>
            <a:r>
              <a:rPr lang="it-IT" sz="3600" i="1" dirty="0">
                <a:latin typeface="Arial" panose="020B0604020202020204" pitchFamily="34" charset="0"/>
                <a:cs typeface="Arial" panose="020B0604020202020204" pitchFamily="34" charset="0"/>
              </a:rPr>
              <a:t>La metrica italiana</a:t>
            </a:r>
            <a:r>
              <a:rPr lang="it-IT" sz="3600" dirty="0">
                <a:latin typeface="Arial" panose="020B0604020202020204" pitchFamily="34" charset="0"/>
                <a:cs typeface="Arial" panose="020B0604020202020204" pitchFamily="34" charset="0"/>
              </a:rPr>
              <a:t>, Bologna, il Mulino, 2010.</a:t>
            </a:r>
            <a:endParaRPr lang="it-IT" sz="3600" dirty="0"/>
          </a:p>
        </p:txBody>
      </p:sp>
    </p:spTree>
    <p:extLst>
      <p:ext uri="{BB962C8B-B14F-4D97-AF65-F5344CB8AC3E}">
        <p14:creationId xmlns:p14="http://schemas.microsoft.com/office/powerpoint/2010/main" val="145544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85BA1C9-700D-4D34-9FD1-4C15EDAF7702}"/>
              </a:ext>
            </a:extLst>
          </p:cNvPr>
          <p:cNvSpPr/>
          <p:nvPr/>
        </p:nvSpPr>
        <p:spPr>
          <a:xfrm>
            <a:off x="1101969" y="874454"/>
            <a:ext cx="9988062" cy="5109091"/>
          </a:xfrm>
          <a:prstGeom prst="rect">
            <a:avLst/>
          </a:prstGeom>
        </p:spPr>
        <p:txBody>
          <a:bodyPr wrap="square">
            <a:spAutoFit/>
          </a:bodyPr>
          <a:lstStyle/>
          <a:p>
            <a:pPr algn="just"/>
            <a:r>
              <a:rPr lang="it-IT" sz="2800" dirty="0">
                <a:latin typeface="Arial" panose="020B0604020202020204" pitchFamily="34" charset="0"/>
                <a:ea typeface="Calibri" panose="020F0502020204030204" pitchFamily="34" charset="0"/>
                <a:cs typeface="Arial" panose="020B0604020202020204" pitchFamily="34" charset="0"/>
              </a:rPr>
              <a:t>A</a:t>
            </a:r>
            <a:r>
              <a:rPr lang="it-IT" sz="2800" cap="small" dirty="0">
                <a:latin typeface="Arial" panose="020B0604020202020204" pitchFamily="34" charset="0"/>
                <a:ea typeface="Calibri" panose="020F0502020204030204" pitchFamily="34" charset="0"/>
                <a:cs typeface="Arial" panose="020B0604020202020204" pitchFamily="34" charset="0"/>
              </a:rPr>
              <a:t>ccento</a:t>
            </a:r>
            <a:r>
              <a:rPr lang="it-IT" sz="2800" dirty="0">
                <a:latin typeface="Arial" panose="020B0604020202020204" pitchFamily="34" charset="0"/>
                <a:ea typeface="Calibri" panose="020F0502020204030204" pitchFamily="34" charset="0"/>
                <a:cs typeface="Arial" panose="020B0604020202020204" pitchFamily="34" charset="0"/>
              </a:rPr>
              <a:t>: in italiano (come nelle lingue romanze antiche) l’accento è la caratteristica per cui una sillaba è articolata con più energia rispetto alle altre della stessa parola (o della frase); questa sillaba si dice</a:t>
            </a:r>
            <a:r>
              <a:rPr lang="it-IT" sz="2800" i="1" dirty="0">
                <a:latin typeface="Arial" panose="020B0604020202020204" pitchFamily="34" charset="0"/>
                <a:ea typeface="Calibri" panose="020F0502020204030204" pitchFamily="34" charset="0"/>
                <a:cs typeface="Arial" panose="020B0604020202020204" pitchFamily="34" charset="0"/>
              </a:rPr>
              <a:t> tonica</a:t>
            </a:r>
            <a:r>
              <a:rPr lang="it-IT" sz="2800" dirty="0">
                <a:latin typeface="Arial" panose="020B0604020202020204" pitchFamily="34" charset="0"/>
                <a:ea typeface="Calibri" panose="020F0502020204030204" pitchFamily="34" charset="0"/>
                <a:cs typeface="Arial" panose="020B0604020202020204" pitchFamily="34" charset="0"/>
              </a:rPr>
              <a:t>, le altre si dicono </a:t>
            </a:r>
            <a:r>
              <a:rPr lang="it-IT" sz="2800" i="1" dirty="0">
                <a:latin typeface="Arial" panose="020B0604020202020204" pitchFamily="34" charset="0"/>
                <a:ea typeface="Calibri" panose="020F0502020204030204" pitchFamily="34" charset="0"/>
                <a:cs typeface="Arial" panose="020B0604020202020204" pitchFamily="34" charset="0"/>
              </a:rPr>
              <a:t>atone</a:t>
            </a:r>
            <a:r>
              <a:rPr lang="it-IT" sz="2800" dirty="0">
                <a:latin typeface="Arial" panose="020B0604020202020204" pitchFamily="34" charset="0"/>
                <a:ea typeface="Calibri" panose="020F0502020204030204" pitchFamily="34" charset="0"/>
                <a:cs typeface="Arial" panose="020B0604020202020204" pitchFamily="34" charset="0"/>
              </a:rPr>
              <a:t> (</a:t>
            </a:r>
            <a:r>
              <a:rPr lang="it-IT" sz="2800" i="1" dirty="0" err="1">
                <a:latin typeface="Arial" panose="020B0604020202020204" pitchFamily="34" charset="0"/>
                <a:ea typeface="Calibri" panose="020F0502020204030204" pitchFamily="34" charset="0"/>
                <a:cs typeface="Arial" panose="020B0604020202020204" pitchFamily="34" charset="0"/>
              </a:rPr>
              <a:t>Com</a:t>
            </a:r>
            <a:r>
              <a:rPr lang="it-IT" sz="2800" i="1" dirty="0">
                <a:latin typeface="Arial" panose="020B0604020202020204" pitchFamily="34" charset="0"/>
                <a:ea typeface="Calibri" panose="020F0502020204030204" pitchFamily="34" charset="0"/>
                <a:cs typeface="Arial" panose="020B0604020202020204" pitchFamily="34" charset="0"/>
              </a:rPr>
              <a:t>-</a:t>
            </a:r>
            <a:r>
              <a:rPr lang="it-IT" sz="2800" b="1" i="1" dirty="0" err="1">
                <a:latin typeface="Arial" panose="020B0604020202020204" pitchFamily="34" charset="0"/>
                <a:ea typeface="Calibri" panose="020F0502020204030204" pitchFamily="34" charset="0"/>
                <a:cs typeface="Arial" panose="020B0604020202020204" pitchFamily="34" charset="0"/>
              </a:rPr>
              <a:t>mè</a:t>
            </a:r>
            <a:r>
              <a:rPr lang="it-IT" sz="2800" i="1" dirty="0">
                <a:latin typeface="Arial" panose="020B0604020202020204" pitchFamily="34" charset="0"/>
                <a:ea typeface="Calibri" panose="020F0502020204030204" pitchFamily="34" charset="0"/>
                <a:cs typeface="Arial" panose="020B0604020202020204" pitchFamily="34" charset="0"/>
              </a:rPr>
              <a:t>-dia</a:t>
            </a:r>
            <a:r>
              <a:rPr lang="it-IT" sz="2800" dirty="0">
                <a:latin typeface="Arial" panose="020B0604020202020204" pitchFamily="34" charset="0"/>
                <a:ea typeface="Calibri" panose="020F0502020204030204" pitchFamily="34" charset="0"/>
                <a:cs typeface="Arial" panose="020B0604020202020204" pitchFamily="34" charset="0"/>
              </a:rPr>
              <a:t>, </a:t>
            </a:r>
            <a:r>
              <a:rPr lang="it-IT" sz="2800" b="1" i="1" dirty="0">
                <a:latin typeface="Arial" panose="020B0604020202020204" pitchFamily="34" charset="0"/>
                <a:ea typeface="Calibri" panose="020F0502020204030204" pitchFamily="34" charset="0"/>
                <a:cs typeface="Arial" panose="020B0604020202020204" pitchFamily="34" charset="0"/>
              </a:rPr>
              <a:t>lì</a:t>
            </a:r>
            <a:r>
              <a:rPr lang="it-IT" sz="2800" i="1" dirty="0">
                <a:latin typeface="Arial" panose="020B0604020202020204" pitchFamily="34" charset="0"/>
                <a:ea typeface="Calibri" panose="020F0502020204030204" pitchFamily="34" charset="0"/>
                <a:cs typeface="Arial" panose="020B0604020202020204" pitchFamily="34" charset="0"/>
              </a:rPr>
              <a:t>-</a:t>
            </a:r>
            <a:r>
              <a:rPr lang="it-IT" sz="2800" i="1" dirty="0" err="1">
                <a:latin typeface="Arial" panose="020B0604020202020204" pitchFamily="34" charset="0"/>
                <a:ea typeface="Calibri" panose="020F0502020204030204" pitchFamily="34" charset="0"/>
                <a:cs typeface="Arial" panose="020B0604020202020204" pitchFamily="34" charset="0"/>
              </a:rPr>
              <a:t>bro</a:t>
            </a:r>
            <a:r>
              <a:rPr lang="it-IT" sz="2800" dirty="0">
                <a:latin typeface="Arial" panose="020B0604020202020204" pitchFamily="34" charset="0"/>
                <a:ea typeface="Calibri" panose="020F0502020204030204" pitchFamily="34" charset="0"/>
                <a:cs typeface="Arial" panose="020B0604020202020204" pitchFamily="34" charset="0"/>
              </a:rPr>
              <a:t>, </a:t>
            </a:r>
            <a:r>
              <a:rPr lang="it-IT" sz="2800" i="1" dirty="0">
                <a:latin typeface="Arial" panose="020B0604020202020204" pitchFamily="34" charset="0"/>
                <a:ea typeface="Calibri" panose="020F0502020204030204" pitchFamily="34" charset="0"/>
                <a:cs typeface="Arial" panose="020B0604020202020204" pitchFamily="34" charset="0"/>
              </a:rPr>
              <a:t>qua-</a:t>
            </a:r>
            <a:r>
              <a:rPr lang="it-IT" sz="2800" b="1" i="1" dirty="0" err="1">
                <a:latin typeface="Arial" panose="020B0604020202020204" pitchFamily="34" charset="0"/>
                <a:ea typeface="Calibri" panose="020F0502020204030204" pitchFamily="34" charset="0"/>
                <a:cs typeface="Arial" panose="020B0604020202020204" pitchFamily="34" charset="0"/>
              </a:rPr>
              <a:t>dèr</a:t>
            </a:r>
            <a:r>
              <a:rPr lang="it-IT" sz="2800" i="1" dirty="0">
                <a:latin typeface="Arial" panose="020B0604020202020204" pitchFamily="34" charset="0"/>
                <a:ea typeface="Calibri" panose="020F0502020204030204" pitchFamily="34" charset="0"/>
                <a:cs typeface="Arial" panose="020B0604020202020204" pitchFamily="34" charset="0"/>
              </a:rPr>
              <a:t>-no</a:t>
            </a:r>
            <a:r>
              <a:rPr lang="it-IT" sz="2800" dirty="0">
                <a:latin typeface="Arial" panose="020B0604020202020204" pitchFamily="34" charset="0"/>
                <a:ea typeface="Calibri" panose="020F0502020204030204" pitchFamily="34" charset="0"/>
                <a:cs typeface="Arial" panose="020B0604020202020204" pitchFamily="34" charset="0"/>
              </a:rPr>
              <a:t>).</a:t>
            </a:r>
          </a:p>
          <a:p>
            <a:pPr algn="just"/>
            <a:endParaRPr lang="it-IT" sz="2800" dirty="0">
              <a:latin typeface="Arial" panose="020B0604020202020204" pitchFamily="34" charset="0"/>
              <a:ea typeface="Calibri" panose="020F0502020204030204" pitchFamily="34" charset="0"/>
              <a:cs typeface="Arial" panose="020B0604020202020204" pitchFamily="34" charset="0"/>
            </a:endParaRPr>
          </a:p>
          <a:p>
            <a:pPr algn="just"/>
            <a:r>
              <a:rPr lang="it-IT" sz="2800" dirty="0">
                <a:latin typeface="Arial" panose="020B0604020202020204" pitchFamily="34" charset="0"/>
                <a:cs typeface="Arial" panose="020B0604020202020204" pitchFamily="34" charset="0"/>
              </a:rPr>
              <a:t>V</a:t>
            </a:r>
            <a:r>
              <a:rPr lang="it-IT" sz="2800" cap="small" dirty="0">
                <a:latin typeface="Arial" panose="020B0604020202020204" pitchFamily="34" charset="0"/>
                <a:cs typeface="Arial" panose="020B0604020202020204" pitchFamily="34" charset="0"/>
              </a:rPr>
              <a:t>erso</a:t>
            </a:r>
            <a:r>
              <a:rPr lang="it-IT" sz="2800" dirty="0">
                <a:latin typeface="Arial" panose="020B0604020202020204" pitchFamily="34" charset="0"/>
                <a:cs typeface="Arial" panose="020B0604020202020204" pitchFamily="34" charset="0"/>
              </a:rPr>
              <a:t>: unità metrica fondamentale, costituita da una successione di sillabe strutturata secondo certe regole (numero delle sillabe, dislocazione delle sillabe toniche e atone, ecc.), in rapporto con tutte le altre unità dello stesso tipo presenti nel testo. </a:t>
            </a:r>
          </a:p>
          <a:p>
            <a:pPr algn="just"/>
            <a:endParaRPr lang="it-IT"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456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B0C1F51-5772-4DFA-9E6A-3030283A7BB4}"/>
              </a:ext>
            </a:extLst>
          </p:cNvPr>
          <p:cNvSpPr>
            <a:spLocks noGrp="1"/>
          </p:cNvSpPr>
          <p:nvPr>
            <p:ph idx="1"/>
          </p:nvPr>
        </p:nvSpPr>
        <p:spPr>
          <a:xfrm>
            <a:off x="838200" y="756481"/>
            <a:ext cx="10515600" cy="4351338"/>
          </a:xfrm>
        </p:spPr>
        <p:txBody>
          <a:bodyPr>
            <a:normAutofit fontScale="92500" lnSpcReduction="10000"/>
          </a:bodyPr>
          <a:lstStyle/>
          <a:p>
            <a:pPr marL="0" indent="0" algn="just">
              <a:lnSpc>
                <a:spcPct val="100000"/>
              </a:lnSpc>
              <a:spcBef>
                <a:spcPts val="0"/>
              </a:spcBef>
              <a:buNone/>
            </a:pPr>
            <a:r>
              <a:rPr lang="it-IT" sz="3200" dirty="0">
                <a:latin typeface="Arial" panose="020B0604020202020204" pitchFamily="34" charset="0"/>
                <a:cs typeface="Arial" panose="020B0604020202020204" pitchFamily="34" charset="0"/>
              </a:rPr>
              <a:t>Fonte dei dati: </a:t>
            </a:r>
          </a:p>
          <a:p>
            <a:pPr marL="0" indent="0" algn="just">
              <a:lnSpc>
                <a:spcPct val="100000"/>
              </a:lnSpc>
              <a:spcBef>
                <a:spcPts val="0"/>
              </a:spcBef>
              <a:buNone/>
            </a:pPr>
            <a:endParaRPr lang="it-IT" sz="3200" dirty="0">
              <a:latin typeface="Arial" panose="020B0604020202020204" pitchFamily="34" charset="0"/>
              <a:cs typeface="Arial" panose="020B0604020202020204" pitchFamily="34" charset="0"/>
            </a:endParaRPr>
          </a:p>
          <a:p>
            <a:pPr algn="just">
              <a:lnSpc>
                <a:spcPct val="100000"/>
              </a:lnSpc>
              <a:spcBef>
                <a:spcPts val="0"/>
              </a:spcBef>
            </a:pPr>
            <a:r>
              <a:rPr lang="it-IT" sz="3200" dirty="0">
                <a:latin typeface="Arial" panose="020B0604020202020204" pitchFamily="34" charset="0"/>
                <a:cs typeface="Arial" panose="020B0604020202020204" pitchFamily="34" charset="0"/>
              </a:rPr>
              <a:t>Jean-François </a:t>
            </a:r>
            <a:r>
              <a:rPr lang="it-IT" sz="3200" dirty="0" err="1">
                <a:latin typeface="Arial" panose="020B0604020202020204" pitchFamily="34" charset="0"/>
                <a:cs typeface="Arial" panose="020B0604020202020204" pitchFamily="34" charset="0"/>
              </a:rPr>
              <a:t>Gilmont</a:t>
            </a:r>
            <a:r>
              <a:rPr lang="it-IT" sz="3200" dirty="0">
                <a:latin typeface="Arial" panose="020B0604020202020204" pitchFamily="34" charset="0"/>
                <a:cs typeface="Arial" panose="020B0604020202020204" pitchFamily="34" charset="0"/>
              </a:rPr>
              <a:t>, </a:t>
            </a:r>
            <a:r>
              <a:rPr lang="it-IT" sz="3200" i="1" dirty="0">
                <a:latin typeface="Arial" panose="020B0604020202020204" pitchFamily="34" charset="0"/>
                <a:cs typeface="Arial" panose="020B0604020202020204" pitchFamily="34" charset="0"/>
              </a:rPr>
              <a:t>Dal manoscritto all’ipertesto. Introduzione alla storia del libro e della lettura</a:t>
            </a:r>
            <a:r>
              <a:rPr lang="it-IT" sz="3200" dirty="0">
                <a:latin typeface="Arial" panose="020B0604020202020204" pitchFamily="34" charset="0"/>
                <a:cs typeface="Arial" panose="020B0604020202020204" pitchFamily="34" charset="0"/>
              </a:rPr>
              <a:t>, prefazione di Edoardo Barbieri, Firenze, Le </a:t>
            </a:r>
            <a:r>
              <a:rPr lang="it-IT" sz="3200" dirty="0" err="1">
                <a:latin typeface="Arial" panose="020B0604020202020204" pitchFamily="34" charset="0"/>
                <a:cs typeface="Arial" panose="020B0604020202020204" pitchFamily="34" charset="0"/>
              </a:rPr>
              <a:t>Monnier</a:t>
            </a:r>
            <a:r>
              <a:rPr lang="it-IT" sz="3200" dirty="0">
                <a:latin typeface="Arial" panose="020B0604020202020204" pitchFamily="34" charset="0"/>
                <a:cs typeface="Arial" panose="020B0604020202020204" pitchFamily="34" charset="0"/>
              </a:rPr>
              <a:t> Università, 2006, pp. 37-74;</a:t>
            </a:r>
          </a:p>
          <a:p>
            <a:pPr marL="0" indent="0" algn="just">
              <a:lnSpc>
                <a:spcPct val="100000"/>
              </a:lnSpc>
              <a:spcBef>
                <a:spcPts val="0"/>
              </a:spcBef>
              <a:buNone/>
            </a:pPr>
            <a:endParaRPr lang="it-IT" sz="3200" dirty="0">
              <a:latin typeface="Arial" panose="020B0604020202020204" pitchFamily="34" charset="0"/>
              <a:cs typeface="Arial" panose="020B0604020202020204" pitchFamily="34" charset="0"/>
            </a:endParaRPr>
          </a:p>
          <a:p>
            <a:pPr algn="just">
              <a:lnSpc>
                <a:spcPct val="100000"/>
              </a:lnSpc>
              <a:spcBef>
                <a:spcPts val="0"/>
              </a:spcBef>
            </a:pPr>
            <a:r>
              <a:rPr lang="it-IT" sz="3200" dirty="0">
                <a:latin typeface="Arial" panose="020B0604020202020204" pitchFamily="34" charset="0"/>
                <a:cs typeface="Arial" panose="020B0604020202020204" pitchFamily="34" charset="0"/>
              </a:rPr>
              <a:t>Armando Petrucci, </a:t>
            </a:r>
            <a:r>
              <a:rPr lang="it-IT" sz="3200" i="1" dirty="0">
                <a:latin typeface="Arial" panose="020B0604020202020204" pitchFamily="34" charset="0"/>
                <a:cs typeface="Arial" panose="020B0604020202020204" pitchFamily="34" charset="0"/>
              </a:rPr>
              <a:t>La produzione di testimonianze scritte: materie, strumenti, tecniche</a:t>
            </a:r>
            <a:r>
              <a:rPr lang="it-IT" sz="3200" dirty="0">
                <a:latin typeface="Arial" panose="020B0604020202020204" pitchFamily="34" charset="0"/>
                <a:cs typeface="Arial" panose="020B0604020202020204" pitchFamily="34" charset="0"/>
              </a:rPr>
              <a:t>, in Id., </a:t>
            </a:r>
            <a:r>
              <a:rPr lang="it-IT" sz="3200" i="1" dirty="0">
                <a:latin typeface="Arial" panose="020B0604020202020204" pitchFamily="34" charset="0"/>
                <a:cs typeface="Arial" panose="020B0604020202020204" pitchFamily="34" charset="0"/>
              </a:rPr>
              <a:t>Breve storia della scrittura latina</a:t>
            </a:r>
            <a:r>
              <a:rPr lang="it-IT" sz="3200" dirty="0">
                <a:latin typeface="Arial" panose="020B0604020202020204" pitchFamily="34" charset="0"/>
                <a:cs typeface="Arial" panose="020B0604020202020204" pitchFamily="34" charset="0"/>
              </a:rPr>
              <a:t>, Roma, Bagatto, 1992, pp. 24-34.</a:t>
            </a:r>
            <a:endParaRPr lang="it-IT" sz="3200" dirty="0"/>
          </a:p>
        </p:txBody>
      </p:sp>
    </p:spTree>
    <p:extLst>
      <p:ext uri="{BB962C8B-B14F-4D97-AF65-F5344CB8AC3E}">
        <p14:creationId xmlns:p14="http://schemas.microsoft.com/office/powerpoint/2010/main" val="2165413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D48D668-D8CE-4A40-AD8D-DAA814CB95A2}"/>
              </a:ext>
            </a:extLst>
          </p:cNvPr>
          <p:cNvSpPr/>
          <p:nvPr/>
        </p:nvSpPr>
        <p:spPr>
          <a:xfrm>
            <a:off x="633045" y="253218"/>
            <a:ext cx="11099409" cy="5940088"/>
          </a:xfrm>
          <a:prstGeom prst="rect">
            <a:avLst/>
          </a:prstGeom>
        </p:spPr>
        <p:txBody>
          <a:bodyPr wrap="square">
            <a:spAutoFit/>
          </a:bodyPr>
          <a:lstStyle/>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S</a:t>
            </a:r>
            <a:r>
              <a:rPr lang="it-IT" sz="2000" cap="small" dirty="0">
                <a:latin typeface="Arial" panose="020B0604020202020204" pitchFamily="34" charset="0"/>
                <a:cs typeface="Arial" panose="020B0604020202020204" pitchFamily="34" charset="0"/>
              </a:rPr>
              <a:t>illaba</a:t>
            </a:r>
            <a:r>
              <a:rPr lang="it-IT" sz="2000" dirty="0">
                <a:latin typeface="Arial" panose="020B0604020202020204" pitchFamily="34" charset="0"/>
                <a:cs typeface="Arial" panose="020B0604020202020204" pitchFamily="34" charset="0"/>
              </a:rPr>
              <a:t>: un fonema o un insieme di fonemi che costituiscono un gruppo autonomo e distinto nella catena parlata, in cui si possono considerare divise le parole. La sillaba è costituita da un punto vocalico o centro o apice, formato da una vocale o da un dittongo (la combinazione, cioè, di due vocali in una sola sillaba), cui possono essere associate una o più consonanti, precedenti e seguenti. Il limite fonetico tra una sillaba e l’altra è generalmente costituito dalla chiusura parziale o totale del canale di fonazione (parziale, per esempio, in </a:t>
            </a:r>
            <a:r>
              <a:rPr lang="it-IT" sz="2000" i="1" dirty="0" err="1">
                <a:latin typeface="Arial" panose="020B0604020202020204" pitchFamily="34" charset="0"/>
                <a:cs typeface="Arial" panose="020B0604020202020204" pitchFamily="34" charset="0"/>
              </a:rPr>
              <a:t>ca</a:t>
            </a:r>
            <a:r>
              <a:rPr lang="it-IT" sz="2000" i="1" dirty="0">
                <a:latin typeface="Arial" panose="020B0604020202020204" pitchFamily="34" charset="0"/>
                <a:cs typeface="Arial" panose="020B0604020202020204" pitchFamily="34" charset="0"/>
              </a:rPr>
              <a:t>-sa</a:t>
            </a:r>
            <a:r>
              <a:rPr lang="it-IT" sz="2000" dirty="0">
                <a:latin typeface="Arial" panose="020B0604020202020204" pitchFamily="34" charset="0"/>
                <a:cs typeface="Arial" panose="020B0604020202020204" pitchFamily="34" charset="0"/>
              </a:rPr>
              <a:t>, totale in </a:t>
            </a:r>
            <a:r>
              <a:rPr lang="it-IT" sz="2000" i="1" dirty="0">
                <a:latin typeface="Arial" panose="020B0604020202020204" pitchFamily="34" charset="0"/>
                <a:cs typeface="Arial" panose="020B0604020202020204" pitchFamily="34" charset="0"/>
              </a:rPr>
              <a:t>ro-</a:t>
            </a:r>
            <a:r>
              <a:rPr lang="it-IT" sz="2000" i="1" dirty="0" err="1">
                <a:latin typeface="Arial" panose="020B0604020202020204" pitchFamily="34" charset="0"/>
                <a:cs typeface="Arial" panose="020B0604020202020204" pitchFamily="34" charset="0"/>
              </a:rPr>
              <a:t>ba</a:t>
            </a:r>
            <a:r>
              <a:rPr lang="it-IT" sz="2000" dirty="0">
                <a:latin typeface="Arial" panose="020B0604020202020204" pitchFamily="34" charset="0"/>
                <a:cs typeface="Arial" panose="020B0604020202020204" pitchFamily="34" charset="0"/>
              </a:rPr>
              <a:t>), o anche dal succedersi di un nuovo punto vocalico a un altro (come, per esempio, tra le due prime sillabe di </a:t>
            </a:r>
            <a:r>
              <a:rPr lang="it-IT" sz="2000" i="1" dirty="0" err="1">
                <a:latin typeface="Arial" panose="020B0604020202020204" pitchFamily="34" charset="0"/>
                <a:cs typeface="Arial" panose="020B0604020202020204" pitchFamily="34" charset="0"/>
              </a:rPr>
              <a:t>gua</a:t>
            </a:r>
            <a:r>
              <a:rPr lang="it-IT" sz="2000" i="1" dirty="0">
                <a:latin typeface="Arial" panose="020B0604020202020204" pitchFamily="34" charset="0"/>
                <a:cs typeface="Arial" panose="020B0604020202020204" pitchFamily="34" charset="0"/>
              </a:rPr>
              <a:t>-ì-</a:t>
            </a:r>
            <a:r>
              <a:rPr lang="it-IT" sz="2000" i="1" dirty="0" err="1">
                <a:latin typeface="Arial" panose="020B0604020202020204" pitchFamily="34" charset="0"/>
                <a:cs typeface="Arial" panose="020B0604020202020204" pitchFamily="34" charset="0"/>
              </a:rPr>
              <a:t>na</a:t>
            </a:r>
            <a:r>
              <a:rPr lang="it-IT" sz="2000" dirty="0">
                <a:latin typeface="Arial" panose="020B0604020202020204" pitchFamily="34" charset="0"/>
                <a:cs typeface="Arial" panose="020B0604020202020204" pitchFamily="34" charset="0"/>
              </a:rPr>
              <a:t>). Le sillabe che terminano in vocale si chiamano </a:t>
            </a:r>
            <a:r>
              <a:rPr lang="it-IT" sz="2000" i="1" dirty="0">
                <a:latin typeface="Arial" panose="020B0604020202020204" pitchFamily="34" charset="0"/>
                <a:cs typeface="Arial" panose="020B0604020202020204" pitchFamily="34" charset="0"/>
              </a:rPr>
              <a:t>aperte</a:t>
            </a:r>
            <a:r>
              <a:rPr lang="it-IT" sz="2000" dirty="0">
                <a:latin typeface="Arial" panose="020B0604020202020204" pitchFamily="34" charset="0"/>
                <a:cs typeface="Arial" panose="020B0604020202020204" pitchFamily="34" charset="0"/>
              </a:rPr>
              <a:t> o </a:t>
            </a:r>
            <a:r>
              <a:rPr lang="it-IT" sz="2000" i="1" dirty="0">
                <a:latin typeface="Arial" panose="020B0604020202020204" pitchFamily="34" charset="0"/>
                <a:cs typeface="Arial" panose="020B0604020202020204" pitchFamily="34" charset="0"/>
              </a:rPr>
              <a:t>libere</a:t>
            </a:r>
            <a:r>
              <a:rPr lang="it-IT" sz="2000" dirty="0">
                <a:latin typeface="Arial" panose="020B0604020202020204" pitchFamily="34" charset="0"/>
                <a:cs typeface="Arial" panose="020B0604020202020204" pitchFamily="34" charset="0"/>
              </a:rPr>
              <a:t> (per esempio, le tre sillabe di </a:t>
            </a:r>
            <a:r>
              <a:rPr lang="it-IT" sz="2000" i="1" dirty="0">
                <a:latin typeface="Arial" panose="020B0604020202020204" pitchFamily="34" charset="0"/>
                <a:cs typeface="Arial" panose="020B0604020202020204" pitchFamily="34" charset="0"/>
              </a:rPr>
              <a:t>pagare</a:t>
            </a:r>
            <a:r>
              <a:rPr lang="it-IT" sz="2000"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pa</a:t>
            </a:r>
            <a:r>
              <a:rPr lang="it-IT" sz="2000" i="1" dirty="0">
                <a:latin typeface="Arial" panose="020B0604020202020204" pitchFamily="34" charset="0"/>
                <a:cs typeface="Arial" panose="020B0604020202020204" pitchFamily="34" charset="0"/>
              </a:rPr>
              <a:t>-</a:t>
            </a:r>
            <a:r>
              <a:rPr lang="it-IT" sz="2000" i="1" dirty="0" err="1">
                <a:latin typeface="Arial" panose="020B0604020202020204" pitchFamily="34" charset="0"/>
                <a:cs typeface="Arial" panose="020B0604020202020204" pitchFamily="34" charset="0"/>
              </a:rPr>
              <a:t>ga</a:t>
            </a:r>
            <a:r>
              <a:rPr lang="it-IT" sz="2000" i="1" dirty="0">
                <a:latin typeface="Arial" panose="020B0604020202020204" pitchFamily="34" charset="0"/>
                <a:cs typeface="Arial" panose="020B0604020202020204" pitchFamily="34" charset="0"/>
              </a:rPr>
              <a:t>-re</a:t>
            </a:r>
            <a:r>
              <a:rPr lang="it-IT" sz="2000" dirty="0">
                <a:latin typeface="Arial" panose="020B0604020202020204" pitchFamily="34" charset="0"/>
                <a:cs typeface="Arial" panose="020B0604020202020204" pitchFamily="34" charset="0"/>
              </a:rPr>
              <a:t>); quelle che terminano in consonante si chiamano </a:t>
            </a:r>
            <a:r>
              <a:rPr lang="it-IT" sz="2000" i="1" dirty="0">
                <a:latin typeface="Arial" panose="020B0604020202020204" pitchFamily="34" charset="0"/>
                <a:cs typeface="Arial" panose="020B0604020202020204" pitchFamily="34" charset="0"/>
              </a:rPr>
              <a:t>chiuse</a:t>
            </a:r>
            <a:r>
              <a:rPr lang="it-IT" sz="2000" dirty="0">
                <a:latin typeface="Arial" panose="020B0604020202020204" pitchFamily="34" charset="0"/>
                <a:cs typeface="Arial" panose="020B0604020202020204" pitchFamily="34" charset="0"/>
              </a:rPr>
              <a:t> o </a:t>
            </a:r>
            <a:r>
              <a:rPr lang="it-IT" sz="2000" i="1" dirty="0">
                <a:latin typeface="Arial" panose="020B0604020202020204" pitchFamily="34" charset="0"/>
                <a:cs typeface="Arial" panose="020B0604020202020204" pitchFamily="34" charset="0"/>
              </a:rPr>
              <a:t>implicate</a:t>
            </a:r>
            <a:r>
              <a:rPr lang="it-IT" sz="2000" dirty="0">
                <a:latin typeface="Arial" panose="020B0604020202020204" pitchFamily="34" charset="0"/>
                <a:cs typeface="Arial" panose="020B0604020202020204" pitchFamily="34" charset="0"/>
              </a:rPr>
              <a:t> (per esempio, le prime due sillabe di </a:t>
            </a:r>
            <a:r>
              <a:rPr lang="it-IT" sz="2000" i="1" dirty="0">
                <a:latin typeface="Arial" panose="020B0604020202020204" pitchFamily="34" charset="0"/>
                <a:cs typeface="Arial" panose="020B0604020202020204" pitchFamily="34" charset="0"/>
              </a:rPr>
              <a:t>contratto</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con-</a:t>
            </a:r>
            <a:r>
              <a:rPr lang="it-IT" sz="2000" i="1" dirty="0" err="1">
                <a:latin typeface="Arial" panose="020B0604020202020204" pitchFamily="34" charset="0"/>
                <a:cs typeface="Arial" panose="020B0604020202020204" pitchFamily="34" charset="0"/>
              </a:rPr>
              <a:t>trat</a:t>
            </a:r>
            <a:r>
              <a:rPr lang="it-IT" sz="2000" i="1" dirty="0">
                <a:latin typeface="Arial" panose="020B0604020202020204" pitchFamily="34" charset="0"/>
                <a:cs typeface="Arial" panose="020B0604020202020204" pitchFamily="34" charset="0"/>
              </a:rPr>
              <a:t>-to</a:t>
            </a:r>
            <a:r>
              <a:rPr lang="it-IT" sz="2000" dirty="0">
                <a:latin typeface="Arial" panose="020B0604020202020204" pitchFamily="34" charset="0"/>
                <a:cs typeface="Arial" panose="020B0604020202020204" pitchFamily="34" charset="0"/>
              </a:rPr>
              <a:t>). In metrica, la sillaba costituisce l’unità in base alla quale i versi si misurano e si commisurano fra loro. Si veda la scansione sillabica, cioè la divisione in sillabe, del primo verso del canto primo dell’</a:t>
            </a:r>
            <a:r>
              <a:rPr lang="it-IT" sz="2000" i="1" dirty="0">
                <a:latin typeface="Arial" panose="020B0604020202020204" pitchFamily="34" charset="0"/>
                <a:cs typeface="Arial" panose="020B0604020202020204" pitchFamily="34" charset="0"/>
              </a:rPr>
              <a:t>Inferno</a:t>
            </a:r>
            <a:r>
              <a:rPr lang="it-IT" sz="2000" dirty="0">
                <a:latin typeface="Arial" panose="020B0604020202020204" pitchFamily="34" charset="0"/>
                <a:cs typeface="Arial" panose="020B0604020202020204" pitchFamily="34" charset="0"/>
              </a:rPr>
              <a:t> di Dante Alighieri:</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endParaRPr lang="it-IT" sz="2000" dirty="0">
              <a:effectLst/>
              <a:latin typeface="Arial" panose="020B0604020202020204" pitchFamily="34" charset="0"/>
              <a:ea typeface="Calibri" panose="020F050202020403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E</a:t>
            </a:r>
            <a:r>
              <a:rPr lang="it-IT" sz="2000" cap="small" dirty="0">
                <a:latin typeface="Arial" panose="020B0604020202020204" pitchFamily="34" charset="0"/>
                <a:cs typeface="Arial" panose="020B0604020202020204" pitchFamily="34" charset="0"/>
              </a:rPr>
              <a:t>ndecasillabo</a:t>
            </a:r>
            <a:r>
              <a:rPr lang="it-IT" sz="2000" dirty="0">
                <a:latin typeface="Arial" panose="020B0604020202020204" pitchFamily="34" charset="0"/>
                <a:cs typeface="Arial" panose="020B0604020202020204" pitchFamily="34" charset="0"/>
              </a:rPr>
              <a:t>: verso - solitamente di undici sillabe - che ha come ultima sillaba tonica la decima. È il verso più importante nella tradizione poetica italiana. </a:t>
            </a:r>
          </a:p>
        </p:txBody>
      </p:sp>
      <p:graphicFrame>
        <p:nvGraphicFramePr>
          <p:cNvPr id="7" name="Tabella 6">
            <a:extLst>
              <a:ext uri="{FF2B5EF4-FFF2-40B4-BE49-F238E27FC236}">
                <a16:creationId xmlns:a16="http://schemas.microsoft.com/office/drawing/2014/main" id="{576D0C20-2F5E-4C85-86B5-91B40F6327EA}"/>
              </a:ext>
            </a:extLst>
          </p:cNvPr>
          <p:cNvGraphicFramePr>
            <a:graphicFrameLocks noGrp="1"/>
          </p:cNvGraphicFramePr>
          <p:nvPr>
            <p:extLst>
              <p:ext uri="{D42A27DB-BD31-4B8C-83A1-F6EECF244321}">
                <p14:modId xmlns:p14="http://schemas.microsoft.com/office/powerpoint/2010/main" val="1834866140"/>
              </p:ext>
            </p:extLst>
          </p:nvPr>
        </p:nvGraphicFramePr>
        <p:xfrm>
          <a:off x="1519310" y="4529798"/>
          <a:ext cx="8665699" cy="628855"/>
        </p:xfrm>
        <a:graphic>
          <a:graphicData uri="http://schemas.openxmlformats.org/drawingml/2006/table">
            <a:tbl>
              <a:tblPr firstRow="1" firstCol="1" bandRow="1">
                <a:tableStyleId>{5C22544A-7EE6-4342-B048-85BDC9FD1C3A}</a:tableStyleId>
              </a:tblPr>
              <a:tblGrid>
                <a:gridCol w="1584683">
                  <a:extLst>
                    <a:ext uri="{9D8B030D-6E8A-4147-A177-3AD203B41FA5}">
                      <a16:colId xmlns:a16="http://schemas.microsoft.com/office/drawing/2014/main" val="3780354964"/>
                    </a:ext>
                  </a:extLst>
                </a:gridCol>
                <a:gridCol w="699715">
                  <a:extLst>
                    <a:ext uri="{9D8B030D-6E8A-4147-A177-3AD203B41FA5}">
                      <a16:colId xmlns:a16="http://schemas.microsoft.com/office/drawing/2014/main" val="2975730203"/>
                    </a:ext>
                  </a:extLst>
                </a:gridCol>
                <a:gridCol w="534448">
                  <a:extLst>
                    <a:ext uri="{9D8B030D-6E8A-4147-A177-3AD203B41FA5}">
                      <a16:colId xmlns:a16="http://schemas.microsoft.com/office/drawing/2014/main" val="4002500395"/>
                    </a:ext>
                  </a:extLst>
                </a:gridCol>
                <a:gridCol w="737538">
                  <a:extLst>
                    <a:ext uri="{9D8B030D-6E8A-4147-A177-3AD203B41FA5}">
                      <a16:colId xmlns:a16="http://schemas.microsoft.com/office/drawing/2014/main" val="2550849842"/>
                    </a:ext>
                  </a:extLst>
                </a:gridCol>
                <a:gridCol w="758093">
                  <a:extLst>
                    <a:ext uri="{9D8B030D-6E8A-4147-A177-3AD203B41FA5}">
                      <a16:colId xmlns:a16="http://schemas.microsoft.com/office/drawing/2014/main" val="687353506"/>
                    </a:ext>
                  </a:extLst>
                </a:gridCol>
                <a:gridCol w="747403">
                  <a:extLst>
                    <a:ext uri="{9D8B030D-6E8A-4147-A177-3AD203B41FA5}">
                      <a16:colId xmlns:a16="http://schemas.microsoft.com/office/drawing/2014/main" val="390549540"/>
                    </a:ext>
                  </a:extLst>
                </a:gridCol>
                <a:gridCol w="717804">
                  <a:extLst>
                    <a:ext uri="{9D8B030D-6E8A-4147-A177-3AD203B41FA5}">
                      <a16:colId xmlns:a16="http://schemas.microsoft.com/office/drawing/2014/main" val="3992657709"/>
                    </a:ext>
                  </a:extLst>
                </a:gridCol>
                <a:gridCol w="747403">
                  <a:extLst>
                    <a:ext uri="{9D8B030D-6E8A-4147-A177-3AD203B41FA5}">
                      <a16:colId xmlns:a16="http://schemas.microsoft.com/office/drawing/2014/main" val="3756050439"/>
                    </a:ext>
                  </a:extLst>
                </a:gridCol>
                <a:gridCol w="731782">
                  <a:extLst>
                    <a:ext uri="{9D8B030D-6E8A-4147-A177-3AD203B41FA5}">
                      <a16:colId xmlns:a16="http://schemas.microsoft.com/office/drawing/2014/main" val="3673614472"/>
                    </a:ext>
                  </a:extLst>
                </a:gridCol>
                <a:gridCol w="715337">
                  <a:extLst>
                    <a:ext uri="{9D8B030D-6E8A-4147-A177-3AD203B41FA5}">
                      <a16:colId xmlns:a16="http://schemas.microsoft.com/office/drawing/2014/main" val="3448083662"/>
                    </a:ext>
                  </a:extLst>
                </a:gridCol>
                <a:gridCol w="691493">
                  <a:extLst>
                    <a:ext uri="{9D8B030D-6E8A-4147-A177-3AD203B41FA5}">
                      <a16:colId xmlns:a16="http://schemas.microsoft.com/office/drawing/2014/main" val="440679600"/>
                    </a:ext>
                  </a:extLst>
                </a:gridCol>
              </a:tblGrid>
              <a:tr h="257442">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Sillaba 1</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2</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3</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4</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5</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6</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7</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8</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9</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10</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11</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9121553"/>
                  </a:ext>
                </a:extLst>
              </a:tr>
              <a:tr h="371413">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Nel</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mez</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zo</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a:effectLst/>
                          <a:latin typeface="Arial" panose="020B0604020202020204" pitchFamily="34" charset="0"/>
                          <a:cs typeface="Arial" panose="020B0604020202020204" pitchFamily="34" charset="0"/>
                        </a:rPr>
                        <a:t>del</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err="1">
                          <a:effectLst/>
                          <a:latin typeface="Arial" panose="020B0604020202020204" pitchFamily="34" charset="0"/>
                          <a:cs typeface="Arial" panose="020B0604020202020204" pitchFamily="34" charset="0"/>
                        </a:rPr>
                        <a:t>cam</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min</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di</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nos</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a:effectLst/>
                          <a:latin typeface="Arial" panose="020B0604020202020204" pitchFamily="34" charset="0"/>
                          <a:cs typeface="Arial" panose="020B0604020202020204" pitchFamily="34" charset="0"/>
                        </a:rPr>
                        <a:t>tra</a:t>
                      </a:r>
                      <a:endParaRPr lang="it-IT"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b="1" dirty="0" err="1">
                          <a:effectLst/>
                          <a:latin typeface="Arial" panose="020B0604020202020204" pitchFamily="34" charset="0"/>
                          <a:cs typeface="Arial" panose="020B0604020202020204" pitchFamily="34" charset="0"/>
                        </a:rPr>
                        <a:t>vì</a:t>
                      </a:r>
                      <a:endParaRPr lang="it-IT"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it-IT" sz="1600" dirty="0" err="1">
                          <a:effectLst/>
                          <a:latin typeface="Arial" panose="020B0604020202020204" pitchFamily="34" charset="0"/>
                          <a:cs typeface="Arial" panose="020B0604020202020204" pitchFamily="34" charset="0"/>
                        </a:rPr>
                        <a:t>ta</a:t>
                      </a:r>
                      <a:endParaRPr lang="it-IT"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25088505"/>
                  </a:ext>
                </a:extLst>
              </a:tr>
            </a:tbl>
          </a:graphicData>
        </a:graphic>
      </p:graphicFrame>
    </p:spTree>
    <p:extLst>
      <p:ext uri="{BB962C8B-B14F-4D97-AF65-F5344CB8AC3E}">
        <p14:creationId xmlns:p14="http://schemas.microsoft.com/office/powerpoint/2010/main" val="3749162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F9AF05-7B2C-44D9-BAF2-AA2406F2207F}"/>
              </a:ext>
            </a:extLst>
          </p:cNvPr>
          <p:cNvSpPr/>
          <p:nvPr/>
        </p:nvSpPr>
        <p:spPr>
          <a:xfrm>
            <a:off x="886265" y="1315761"/>
            <a:ext cx="10635175" cy="3785652"/>
          </a:xfrm>
          <a:prstGeom prst="rect">
            <a:avLst/>
          </a:prstGeom>
        </p:spPr>
        <p:txBody>
          <a:bodyPr wrap="square">
            <a:spAutoFit/>
          </a:bodyPr>
          <a:lstStyle/>
          <a:p>
            <a:pPr algn="just">
              <a:spcAft>
                <a:spcPts val="0"/>
              </a:spcAft>
            </a:pPr>
            <a:r>
              <a:rPr lang="it-IT" sz="2400" dirty="0">
                <a:latin typeface="Arial" panose="020B0604020202020204" pitchFamily="34" charset="0"/>
                <a:ea typeface="Calibri" panose="020F0502020204030204" pitchFamily="34" charset="0"/>
                <a:cs typeface="Times New Roman" panose="02020603050405020304" pitchFamily="18" charset="0"/>
              </a:rPr>
              <a:t>R</a:t>
            </a:r>
            <a:r>
              <a:rPr lang="it-IT" sz="2400" cap="small" dirty="0">
                <a:latin typeface="Arial" panose="020B0604020202020204" pitchFamily="34" charset="0"/>
                <a:ea typeface="Calibri" panose="020F0502020204030204" pitchFamily="34" charset="0"/>
                <a:cs typeface="Times New Roman" panose="02020603050405020304" pitchFamily="18" charset="0"/>
              </a:rPr>
              <a:t>ima</a:t>
            </a:r>
            <a:r>
              <a:rPr lang="it-IT" sz="2400" dirty="0">
                <a:latin typeface="Arial" panose="020B0604020202020204" pitchFamily="34" charset="0"/>
                <a:ea typeface="Calibri" panose="020F0502020204030204" pitchFamily="34" charset="0"/>
                <a:cs typeface="Times New Roman" panose="02020603050405020304" pitchFamily="18" charset="0"/>
              </a:rPr>
              <a:t>: l’identità della parte finale di due parole, a partire dalla vocale tonica compresa (</a:t>
            </a:r>
            <a:r>
              <a:rPr lang="it-IT" sz="2400" i="1" dirty="0" err="1">
                <a:latin typeface="Arial" panose="020B0604020202020204" pitchFamily="34" charset="0"/>
                <a:ea typeface="Calibri" panose="020F0502020204030204" pitchFamily="34" charset="0"/>
                <a:cs typeface="Times New Roman" panose="02020603050405020304" pitchFamily="18" charset="0"/>
              </a:rPr>
              <a:t>vITA</a:t>
            </a:r>
            <a:r>
              <a:rPr lang="it-IT" sz="2400" dirty="0">
                <a:latin typeface="Arial" panose="020B0604020202020204" pitchFamily="34" charset="0"/>
                <a:ea typeface="Calibri" panose="020F0502020204030204" pitchFamily="34" charset="0"/>
                <a:cs typeface="Times New Roman" panose="02020603050405020304" pitchFamily="18" charset="0"/>
              </a:rPr>
              <a:t> : </a:t>
            </a:r>
            <a:r>
              <a:rPr lang="it-IT" sz="2400" i="1" dirty="0" err="1">
                <a:latin typeface="Arial" panose="020B0604020202020204" pitchFamily="34" charset="0"/>
                <a:ea typeface="Calibri" panose="020F0502020204030204" pitchFamily="34" charset="0"/>
                <a:cs typeface="Times New Roman" panose="02020603050405020304" pitchFamily="18" charset="0"/>
              </a:rPr>
              <a:t>smarrITA</a:t>
            </a:r>
            <a:r>
              <a:rPr lang="it-IT" sz="2400" dirty="0">
                <a:latin typeface="Arial" panose="020B0604020202020204" pitchFamily="34" charset="0"/>
                <a:ea typeface="Calibri" panose="020F0502020204030204" pitchFamily="34" charset="0"/>
                <a:cs typeface="Times New Roman" panose="02020603050405020304" pitchFamily="18" charset="0"/>
              </a:rPr>
              <a:t>, </a:t>
            </a:r>
            <a:r>
              <a:rPr lang="it-IT" sz="2400" i="1" dirty="0" err="1">
                <a:latin typeface="Arial" panose="020B0604020202020204" pitchFamily="34" charset="0"/>
                <a:ea typeface="Calibri" panose="020F0502020204030204" pitchFamily="34" charset="0"/>
                <a:cs typeface="Times New Roman" panose="02020603050405020304" pitchFamily="18" charset="0"/>
              </a:rPr>
              <a:t>tESTO</a:t>
            </a:r>
            <a:r>
              <a:rPr lang="it-IT" sz="2400" dirty="0">
                <a:latin typeface="Arial" panose="020B0604020202020204" pitchFamily="34" charset="0"/>
                <a:ea typeface="Calibri" panose="020F0502020204030204" pitchFamily="34" charset="0"/>
                <a:cs typeface="Times New Roman" panose="02020603050405020304" pitchFamily="18" charset="0"/>
              </a:rPr>
              <a:t> : </a:t>
            </a:r>
            <a:r>
              <a:rPr lang="it-IT" sz="2400" i="1" dirty="0" err="1">
                <a:latin typeface="Arial" panose="020B0604020202020204" pitchFamily="34" charset="0"/>
                <a:ea typeface="Calibri" panose="020F0502020204030204" pitchFamily="34" charset="0"/>
                <a:cs typeface="Times New Roman" panose="02020603050405020304" pitchFamily="18" charset="0"/>
              </a:rPr>
              <a:t>manifESTO</a:t>
            </a:r>
            <a:r>
              <a:rPr lang="it-IT" sz="2400" dirty="0">
                <a:latin typeface="Arial" panose="020B0604020202020204" pitchFamily="34" charset="0"/>
                <a:ea typeface="Calibri" panose="020F0502020204030204" pitchFamily="34" charset="0"/>
                <a:cs typeface="Times New Roman" panose="02020603050405020304" pitchFamily="18" charset="0"/>
              </a:rPr>
              <a:t>, </a:t>
            </a:r>
            <a:r>
              <a:rPr lang="it-IT" sz="2400" i="1" dirty="0" err="1">
                <a:latin typeface="Arial" panose="020B0604020202020204" pitchFamily="34" charset="0"/>
                <a:ea typeface="Calibri" panose="020F0502020204030204" pitchFamily="34" charset="0"/>
                <a:cs typeface="Times New Roman" panose="02020603050405020304" pitchFamily="18" charset="0"/>
              </a:rPr>
              <a:t>guardARE</a:t>
            </a:r>
            <a:r>
              <a:rPr lang="it-IT" sz="2400" dirty="0">
                <a:latin typeface="Arial" panose="020B0604020202020204" pitchFamily="34" charset="0"/>
                <a:ea typeface="Calibri" panose="020F0502020204030204" pitchFamily="34" charset="0"/>
                <a:cs typeface="Times New Roman" panose="02020603050405020304" pitchFamily="18" charset="0"/>
              </a:rPr>
              <a:t> : </a:t>
            </a:r>
            <a:r>
              <a:rPr lang="it-IT" sz="2400" i="1" dirty="0" err="1">
                <a:latin typeface="Arial" panose="020B0604020202020204" pitchFamily="34" charset="0"/>
                <a:ea typeface="Calibri" panose="020F0502020204030204" pitchFamily="34" charset="0"/>
                <a:cs typeface="Times New Roman" panose="02020603050405020304" pitchFamily="18" charset="0"/>
              </a:rPr>
              <a:t>mARE</a:t>
            </a:r>
            <a:r>
              <a:rPr lang="it-IT" sz="2400" dirty="0">
                <a:latin typeface="Arial" panose="020B0604020202020204" pitchFamily="34" charset="0"/>
                <a:ea typeface="Calibri" panose="020F0502020204030204" pitchFamily="34" charset="0"/>
                <a:cs typeface="Times New Roman" panose="02020603050405020304" pitchFamily="18" charset="0"/>
              </a:rPr>
              <a:t>). Al plurale (R</a:t>
            </a:r>
            <a:r>
              <a:rPr lang="it-IT" sz="2400" cap="small" dirty="0">
                <a:latin typeface="Arial" panose="020B0604020202020204" pitchFamily="34" charset="0"/>
                <a:ea typeface="Calibri" panose="020F0502020204030204" pitchFamily="34" charset="0"/>
                <a:cs typeface="Times New Roman" panose="02020603050405020304" pitchFamily="18" charset="0"/>
              </a:rPr>
              <a:t>ime</a:t>
            </a:r>
            <a:r>
              <a:rPr lang="it-IT" sz="2400" dirty="0">
                <a:latin typeface="Arial" panose="020B0604020202020204" pitchFamily="34" charset="0"/>
                <a:ea typeface="Calibri" panose="020F0502020204030204" pitchFamily="34" charset="0"/>
                <a:cs typeface="Times New Roman" panose="02020603050405020304" pitchFamily="18" charset="0"/>
              </a:rPr>
              <a:t>) è anche sinonimo di ‘testi in versi’; ciò dipende in parte dal fatto che la poesia italiana fino alla fine del Quattrocento è tutta rimata, salvo pochissime eccezioni. Un modo convenzionale di indicare la successione delle rime di un componimento poetico è attraverso le lettere dell’alfabeto. Le rime dei versi più lunghi, in genere endecasillabi, si indicano con lettere maiuscole secondo l’ordine alfabetico (A B C D E F…), quelle dei versi più brevi (ad esempio, settenari) con lettere minuscole (a b c d e f…): a lettera uguale, maiuscola o minuscola che sia, corrisponde rima uguale.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165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9A721C16-8E77-42F3-A62D-81B2FD493EEA}"/>
              </a:ext>
            </a:extLst>
          </p:cNvPr>
          <p:cNvSpPr/>
          <p:nvPr/>
        </p:nvSpPr>
        <p:spPr>
          <a:xfrm>
            <a:off x="1094935" y="622705"/>
            <a:ext cx="10002129" cy="5839740"/>
          </a:xfrm>
          <a:prstGeom prst="rect">
            <a:avLst/>
          </a:prstGeom>
        </p:spPr>
        <p:txBody>
          <a:bodyPr wrap="square">
            <a:spAutoFit/>
          </a:bodyPr>
          <a:lstStyle/>
          <a:p>
            <a:pPr algn="just">
              <a:spcAft>
                <a:spcPts val="0"/>
              </a:spcAft>
            </a:pPr>
            <a:r>
              <a:rPr lang="it-IT" sz="2000" cap="small" dirty="0">
                <a:latin typeface="Arial" panose="020B0604020202020204" pitchFamily="34" charset="0"/>
                <a:ea typeface="Calibri" panose="020F0502020204030204" pitchFamily="34" charset="0"/>
                <a:cs typeface="Times New Roman" panose="02020603050405020304" pitchFamily="18" charset="0"/>
              </a:rPr>
              <a:t>Terza rima</a:t>
            </a:r>
            <a:r>
              <a:rPr lang="it-IT" sz="2000" dirty="0">
                <a:latin typeface="Arial" panose="020B0604020202020204" pitchFamily="34" charset="0"/>
                <a:ea typeface="Calibri" panose="020F0502020204030204" pitchFamily="34" charset="0"/>
                <a:cs typeface="Times New Roman" panose="02020603050405020304" pitchFamily="18" charset="0"/>
              </a:rPr>
              <a:t>: forma della terzina ‘incatenata’ o ‘dantesca’ (se ne attribuisce l’invenzione a Dante che la utilizza nella </a:t>
            </a:r>
            <a:r>
              <a:rPr lang="it-IT" sz="2000" i="1" dirty="0">
                <a:latin typeface="Arial" panose="020B0604020202020204" pitchFamily="34" charset="0"/>
                <a:ea typeface="Calibri" panose="020F0502020204030204" pitchFamily="34" charset="0"/>
                <a:cs typeface="Times New Roman" panose="02020603050405020304" pitchFamily="18" charset="0"/>
              </a:rPr>
              <a:t>Commedia</a:t>
            </a:r>
            <a:r>
              <a:rPr lang="it-IT" sz="2000" dirty="0">
                <a:latin typeface="Arial" panose="020B0604020202020204" pitchFamily="34" charset="0"/>
                <a:ea typeface="Calibri" panose="020F0502020204030204" pitchFamily="34" charset="0"/>
                <a:cs typeface="Times New Roman" panose="02020603050405020304" pitchFamily="18" charset="0"/>
              </a:rPr>
              <a:t>). È un metro narrativo, aperto e indefinitamente ripetibile. Normalmente i versi sono tutti endecasillabi con schema rimico ABA BCB CDC DED… il primo e il terzo verso di ogni terzina rimano, cioè, con il verso centrale della terzina precedente:</a:t>
            </a:r>
          </a:p>
          <a:p>
            <a:pPr algn="just">
              <a:spcAft>
                <a:spcPts val="0"/>
              </a:spcAft>
            </a:pPr>
            <a:endParaRPr lang="it-IT" sz="2000" dirty="0">
              <a:latin typeface="Arial" panose="020B0604020202020204" pitchFamily="34" charset="0"/>
              <a:ea typeface="Calibri" panose="020F0502020204030204" pitchFamily="34" charset="0"/>
              <a:cs typeface="Times New Roman" panose="02020603050405020304" pitchFamily="18" charset="0"/>
            </a:endParaRPr>
          </a:p>
          <a:p>
            <a:pPr indent="180000"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Nel mezzo del </a:t>
            </a:r>
            <a:r>
              <a:rPr lang="it-IT" sz="2000" dirty="0" err="1">
                <a:latin typeface="Arial" panose="020B0604020202020204" pitchFamily="34" charset="0"/>
                <a:ea typeface="Calibri" panose="020F0502020204030204" pitchFamily="34" charset="0"/>
                <a:cs typeface="Times New Roman" panose="02020603050405020304" pitchFamily="18" charset="0"/>
              </a:rPr>
              <a:t>cammin</a:t>
            </a:r>
            <a:r>
              <a:rPr lang="it-IT" sz="2000" dirty="0">
                <a:latin typeface="Arial" panose="020B0604020202020204" pitchFamily="34" charset="0"/>
                <a:ea typeface="Calibri" panose="020F0502020204030204" pitchFamily="34" charset="0"/>
                <a:cs typeface="Times New Roman" panose="02020603050405020304" pitchFamily="18" charset="0"/>
              </a:rPr>
              <a:t> di nostra </a:t>
            </a:r>
            <a:r>
              <a:rPr lang="it-IT" sz="2000" dirty="0" err="1">
                <a:latin typeface="Arial" panose="020B0604020202020204" pitchFamily="34" charset="0"/>
                <a:ea typeface="Calibri" panose="020F0502020204030204" pitchFamily="34" charset="0"/>
                <a:cs typeface="Times New Roman" panose="02020603050405020304" pitchFamily="18" charset="0"/>
              </a:rPr>
              <a:t>v</a:t>
            </a:r>
            <a:r>
              <a:rPr lang="it-IT" sz="2000" i="1" dirty="0" err="1">
                <a:latin typeface="Arial" panose="020B0604020202020204" pitchFamily="34" charset="0"/>
                <a:ea typeface="Calibri" panose="020F0502020204030204" pitchFamily="34" charset="0"/>
                <a:cs typeface="Times New Roman" panose="02020603050405020304" pitchFamily="18" charset="0"/>
              </a:rPr>
              <a:t>ITA</a:t>
            </a:r>
            <a:r>
              <a:rPr lang="it-IT" sz="2000" dirty="0">
                <a:latin typeface="Arial" panose="020B0604020202020204" pitchFamily="34" charset="0"/>
                <a:ea typeface="Calibri" panose="020F0502020204030204" pitchFamily="34" charset="0"/>
                <a:cs typeface="Times New Roman" panose="02020603050405020304" pitchFamily="18" charset="0"/>
              </a:rPr>
              <a:t>		A</a:t>
            </a:r>
          </a:p>
          <a:p>
            <a:pPr algn="just">
              <a:spcAft>
                <a:spcPts val="0"/>
              </a:spcAft>
            </a:pP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mi ritrovai per una selva </a:t>
            </a:r>
            <a:r>
              <a:rPr lang="it-IT" sz="2000"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osc</a:t>
            </a:r>
            <a:r>
              <a:rPr lang="it-IT" sz="2000" i="1"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URA</a:t>
            </a: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		B</a:t>
            </a:r>
          </a:p>
          <a:p>
            <a:pPr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ché la diritta via era </a:t>
            </a:r>
            <a:r>
              <a:rPr lang="it-IT" sz="2000" dirty="0" err="1">
                <a:latin typeface="Arial" panose="020B0604020202020204" pitchFamily="34" charset="0"/>
                <a:ea typeface="Calibri" panose="020F0502020204030204" pitchFamily="34" charset="0"/>
                <a:cs typeface="Times New Roman" panose="02020603050405020304" pitchFamily="18" charset="0"/>
              </a:rPr>
              <a:t>smarr</a:t>
            </a:r>
            <a:r>
              <a:rPr lang="it-IT" sz="2000" i="1" dirty="0" err="1">
                <a:latin typeface="Arial" panose="020B0604020202020204" pitchFamily="34" charset="0"/>
                <a:ea typeface="Calibri" panose="020F0502020204030204" pitchFamily="34" charset="0"/>
                <a:cs typeface="Times New Roman" panose="02020603050405020304" pitchFamily="18" charset="0"/>
              </a:rPr>
              <a:t>ITA</a:t>
            </a:r>
            <a:r>
              <a:rPr lang="it-IT" sz="2000" dirty="0">
                <a:latin typeface="Arial" panose="020B0604020202020204" pitchFamily="34" charset="0"/>
                <a:ea typeface="Calibri" panose="020F0502020204030204" pitchFamily="34" charset="0"/>
                <a:cs typeface="Times New Roman" panose="02020603050405020304" pitchFamily="18" charset="0"/>
              </a:rPr>
              <a:t>.			A</a:t>
            </a:r>
          </a:p>
          <a:p>
            <a:pPr indent="180000" algn="just">
              <a:spcAft>
                <a:spcPts val="0"/>
              </a:spcAft>
            </a:pP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Ahi quanto a dir qual era è cosa </a:t>
            </a:r>
            <a:r>
              <a:rPr lang="it-IT" sz="2000"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d</a:t>
            </a:r>
            <a:r>
              <a:rPr lang="it-IT" sz="2000" i="1"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URA</a:t>
            </a: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		B	1° verso della seconda terzina</a:t>
            </a:r>
          </a:p>
          <a:p>
            <a:pPr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esta selva selvaggia e aspra e </a:t>
            </a:r>
            <a:r>
              <a:rPr lang="it-IT" sz="2000" dirty="0" err="1">
                <a:latin typeface="Arial" panose="020B0604020202020204" pitchFamily="34" charset="0"/>
                <a:ea typeface="Calibri" panose="020F0502020204030204" pitchFamily="34" charset="0"/>
                <a:cs typeface="Times New Roman" panose="02020603050405020304" pitchFamily="18" charset="0"/>
              </a:rPr>
              <a:t>f</a:t>
            </a:r>
            <a:r>
              <a:rPr lang="it-IT" sz="2000" i="1" dirty="0" err="1">
                <a:latin typeface="Arial" panose="020B0604020202020204" pitchFamily="34" charset="0"/>
                <a:ea typeface="Calibri" panose="020F0502020204030204" pitchFamily="34" charset="0"/>
                <a:cs typeface="Times New Roman" panose="02020603050405020304" pitchFamily="18" charset="0"/>
              </a:rPr>
              <a:t>ORTE</a:t>
            </a:r>
            <a:r>
              <a:rPr lang="it-IT" sz="2000" dirty="0">
                <a:latin typeface="Arial" panose="020B0604020202020204" pitchFamily="34" charset="0"/>
                <a:ea typeface="Calibri" panose="020F0502020204030204" pitchFamily="34" charset="0"/>
                <a:cs typeface="Times New Roman" panose="02020603050405020304" pitchFamily="18" charset="0"/>
              </a:rPr>
              <a:t>		C</a:t>
            </a:r>
          </a:p>
          <a:p>
            <a:pPr algn="just">
              <a:spcAft>
                <a:spcPts val="0"/>
              </a:spcAft>
            </a:pP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che nel </a:t>
            </a:r>
            <a:r>
              <a:rPr lang="it-IT" sz="2000"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pensier</a:t>
            </a: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 </a:t>
            </a:r>
            <a:r>
              <a:rPr lang="it-IT" sz="2000"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rinova</a:t>
            </a: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 la </a:t>
            </a:r>
            <a:r>
              <a:rPr lang="it-IT" sz="2000"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pa</a:t>
            </a:r>
            <a:r>
              <a:rPr lang="it-IT" sz="2000" i="1" dirty="0" err="1">
                <a:solidFill>
                  <a:schemeClr val="accent1"/>
                </a:solidFill>
                <a:latin typeface="Arial" panose="020B0604020202020204" pitchFamily="34" charset="0"/>
                <a:ea typeface="Calibri" panose="020F0502020204030204" pitchFamily="34" charset="0"/>
                <a:cs typeface="Times New Roman" panose="02020603050405020304" pitchFamily="18" charset="0"/>
              </a:rPr>
              <a:t>URA</a:t>
            </a:r>
            <a:r>
              <a:rPr lang="it-IT" sz="2000" dirty="0">
                <a:solidFill>
                  <a:schemeClr val="accent1"/>
                </a:solidFill>
                <a:latin typeface="Arial" panose="020B0604020202020204" pitchFamily="34" charset="0"/>
                <a:ea typeface="Calibri" panose="020F0502020204030204" pitchFamily="34" charset="0"/>
                <a:cs typeface="Times New Roman" panose="02020603050405020304" pitchFamily="18" charset="0"/>
              </a:rPr>
              <a:t>	!		B	3° verso della seconda terzina</a:t>
            </a:r>
          </a:p>
          <a:p>
            <a:pPr indent="180000" algn="just">
              <a:spcAft>
                <a:spcPts val="0"/>
              </a:spcAft>
            </a:pPr>
            <a:r>
              <a:rPr lang="it-IT" sz="2000" dirty="0" err="1">
                <a:latin typeface="Arial" panose="020B0604020202020204" pitchFamily="34" charset="0"/>
                <a:ea typeface="Calibri" panose="020F0502020204030204" pitchFamily="34" charset="0"/>
                <a:cs typeface="Times New Roman" panose="02020603050405020304" pitchFamily="18" charset="0"/>
              </a:rPr>
              <a:t>Tanat’è</a:t>
            </a:r>
            <a:r>
              <a:rPr lang="it-IT" sz="2000" dirty="0">
                <a:latin typeface="Arial" panose="020B0604020202020204" pitchFamily="34" charset="0"/>
                <a:ea typeface="Calibri" panose="020F0502020204030204" pitchFamily="34" charset="0"/>
                <a:cs typeface="Times New Roman" panose="02020603050405020304" pitchFamily="18" charset="0"/>
              </a:rPr>
              <a:t> amara che poco è più </a:t>
            </a:r>
            <a:r>
              <a:rPr lang="it-IT" sz="2000" dirty="0" err="1">
                <a:latin typeface="Arial" panose="020B0604020202020204" pitchFamily="34" charset="0"/>
                <a:ea typeface="Calibri" panose="020F0502020204030204" pitchFamily="34" charset="0"/>
                <a:cs typeface="Times New Roman" panose="02020603050405020304" pitchFamily="18" charset="0"/>
              </a:rPr>
              <a:t>m</a:t>
            </a:r>
            <a:r>
              <a:rPr lang="it-IT" sz="2000" i="1" dirty="0" err="1">
                <a:latin typeface="Arial" panose="020B0604020202020204" pitchFamily="34" charset="0"/>
                <a:ea typeface="Calibri" panose="020F0502020204030204" pitchFamily="34" charset="0"/>
                <a:cs typeface="Times New Roman" panose="02020603050405020304" pitchFamily="18" charset="0"/>
              </a:rPr>
              <a:t>ORTE</a:t>
            </a:r>
            <a:r>
              <a:rPr lang="it-IT" sz="2000" dirty="0">
                <a:latin typeface="Arial" panose="020B0604020202020204" pitchFamily="34" charset="0"/>
                <a:ea typeface="Calibri" panose="020F0502020204030204" pitchFamily="34" charset="0"/>
                <a:cs typeface="Times New Roman" panose="02020603050405020304" pitchFamily="18" charset="0"/>
              </a:rPr>
              <a:t>;		C</a:t>
            </a:r>
          </a:p>
          <a:p>
            <a:pPr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ma per trattar del ben ch’i’ vi </a:t>
            </a:r>
            <a:r>
              <a:rPr lang="it-IT" sz="2000" dirty="0" err="1">
                <a:latin typeface="Arial" panose="020B0604020202020204" pitchFamily="34" charset="0"/>
                <a:ea typeface="Calibri" panose="020F0502020204030204" pitchFamily="34" charset="0"/>
                <a:cs typeface="Times New Roman" panose="02020603050405020304" pitchFamily="18" charset="0"/>
              </a:rPr>
              <a:t>trov</a:t>
            </a:r>
            <a:r>
              <a:rPr lang="it-IT" sz="2000" i="1" dirty="0" err="1">
                <a:latin typeface="Arial" panose="020B0604020202020204" pitchFamily="34" charset="0"/>
                <a:ea typeface="Calibri" panose="020F0502020204030204" pitchFamily="34" charset="0"/>
                <a:cs typeface="Times New Roman" panose="02020603050405020304" pitchFamily="18" charset="0"/>
              </a:rPr>
              <a:t>AI</a:t>
            </a:r>
            <a:r>
              <a:rPr lang="it-IT" sz="2000" dirty="0">
                <a:latin typeface="Arial" panose="020B0604020202020204" pitchFamily="34" charset="0"/>
                <a:ea typeface="Calibri" panose="020F0502020204030204" pitchFamily="34" charset="0"/>
                <a:cs typeface="Times New Roman" panose="02020603050405020304" pitchFamily="18" charset="0"/>
              </a:rPr>
              <a:t>,		D</a:t>
            </a:r>
          </a:p>
          <a:p>
            <a:pPr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dirò de </a:t>
            </a:r>
            <a:r>
              <a:rPr lang="it-IT" sz="2000" dirty="0" err="1">
                <a:latin typeface="Arial" panose="020B0604020202020204" pitchFamily="34" charset="0"/>
                <a:ea typeface="Calibri" panose="020F0502020204030204" pitchFamily="34" charset="0"/>
                <a:cs typeface="Times New Roman" panose="02020603050405020304" pitchFamily="18" charset="0"/>
              </a:rPr>
              <a:t>l’altre</a:t>
            </a:r>
            <a:r>
              <a:rPr lang="it-IT" sz="2000" dirty="0">
                <a:latin typeface="Arial" panose="020B0604020202020204" pitchFamily="34" charset="0"/>
                <a:ea typeface="Calibri" panose="020F0502020204030204" pitchFamily="34" charset="0"/>
                <a:cs typeface="Times New Roman" panose="02020603050405020304" pitchFamily="18" charset="0"/>
              </a:rPr>
              <a:t> cose ch’i’ v’ho </a:t>
            </a:r>
            <a:r>
              <a:rPr lang="it-IT" sz="2000" dirty="0" err="1">
                <a:latin typeface="Arial" panose="020B0604020202020204" pitchFamily="34" charset="0"/>
                <a:ea typeface="Calibri" panose="020F0502020204030204" pitchFamily="34" charset="0"/>
                <a:cs typeface="Times New Roman" panose="02020603050405020304" pitchFamily="18" charset="0"/>
              </a:rPr>
              <a:t>sc</a:t>
            </a:r>
            <a:r>
              <a:rPr lang="it-IT" sz="2000" i="1" dirty="0" err="1">
                <a:latin typeface="Arial" panose="020B0604020202020204" pitchFamily="34" charset="0"/>
                <a:ea typeface="Calibri" panose="020F0502020204030204" pitchFamily="34" charset="0"/>
                <a:cs typeface="Times New Roman" panose="02020603050405020304" pitchFamily="18" charset="0"/>
              </a:rPr>
              <a:t>ORTE</a:t>
            </a:r>
            <a:r>
              <a:rPr lang="it-IT" sz="2000" dirty="0">
                <a:latin typeface="Arial" panose="020B0604020202020204" pitchFamily="34" charset="0"/>
                <a:ea typeface="Calibri" panose="020F0502020204030204" pitchFamily="34" charset="0"/>
                <a:cs typeface="Times New Roman" panose="02020603050405020304" pitchFamily="18" charset="0"/>
              </a:rPr>
              <a:t>		C</a:t>
            </a:r>
          </a:p>
          <a:p>
            <a:pPr algn="just">
              <a:spcAft>
                <a:spcPts val="0"/>
              </a:spcAft>
            </a:pPr>
            <a:endParaRPr lang="it-IT" sz="20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it-IT" sz="2000" dirty="0">
                <a:latin typeface="Arial" panose="020B0604020202020204" pitchFamily="34" charset="0"/>
                <a:ea typeface="Calibri" panose="020F0502020204030204" pitchFamily="34" charset="0"/>
                <a:cs typeface="Times New Roman" panose="02020603050405020304" pitchFamily="18" charset="0"/>
              </a:rPr>
              <a:t>(Dante Alighieri </a:t>
            </a:r>
            <a:r>
              <a:rPr lang="it-IT" sz="2000" i="1" dirty="0">
                <a:latin typeface="Arial" panose="020B0604020202020204" pitchFamily="34" charset="0"/>
                <a:ea typeface="Calibri" panose="020F0502020204030204" pitchFamily="34" charset="0"/>
                <a:cs typeface="Times New Roman" panose="02020603050405020304" pitchFamily="18" charset="0"/>
              </a:rPr>
              <a:t>Inferno</a:t>
            </a:r>
            <a:r>
              <a:rPr lang="it-IT" sz="2000" dirty="0">
                <a:latin typeface="Arial" panose="020B0604020202020204" pitchFamily="34" charset="0"/>
                <a:ea typeface="Calibri" panose="020F0502020204030204" pitchFamily="34" charset="0"/>
                <a:cs typeface="Times New Roman" panose="02020603050405020304" pitchFamily="18" charset="0"/>
              </a:rPr>
              <a:t>, canto I, versi 1-9)</a:t>
            </a:r>
          </a:p>
          <a:p>
            <a:pPr indent="180340" algn="just">
              <a:lnSpc>
                <a:spcPct val="107000"/>
              </a:lnSpc>
              <a:spcAft>
                <a:spcPts val="0"/>
              </a:spcAft>
            </a:pPr>
            <a:endParaRPr lang="it-IT" sz="1600" dirty="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07000"/>
              </a:lnSpc>
              <a:spcAft>
                <a:spcPts val="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033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9985571-A59D-49BB-91B7-037C474AA685}"/>
              </a:ext>
            </a:extLst>
          </p:cNvPr>
          <p:cNvSpPr/>
          <p:nvPr/>
        </p:nvSpPr>
        <p:spPr>
          <a:xfrm>
            <a:off x="1144172" y="860534"/>
            <a:ext cx="9903655" cy="4401205"/>
          </a:xfrm>
          <a:prstGeom prst="rect">
            <a:avLst/>
          </a:prstGeom>
        </p:spPr>
        <p:txBody>
          <a:bodyPr wrap="square">
            <a:spAutoFit/>
          </a:bodyPr>
          <a:lstStyle/>
          <a:p>
            <a:pPr algn="just">
              <a:spcAft>
                <a:spcPts val="0"/>
              </a:spcAft>
            </a:pPr>
            <a:r>
              <a:rPr lang="it-IT" sz="2800" dirty="0">
                <a:latin typeface="Arial" panose="020B0604020202020204" pitchFamily="34" charset="0"/>
                <a:ea typeface="Calibri" panose="020F0502020204030204" pitchFamily="34" charset="0"/>
                <a:cs typeface="Times New Roman" panose="02020603050405020304" pitchFamily="18" charset="0"/>
              </a:rPr>
              <a:t>Una parte considerevole della tradizione letteraria italiana è in poesia. </a:t>
            </a:r>
            <a:r>
              <a:rPr lang="it-IT" sz="2800" i="1" dirty="0">
                <a:latin typeface="Arial" panose="020B0604020202020204" pitchFamily="34" charset="0"/>
                <a:ea typeface="Calibri" panose="020F0502020204030204" pitchFamily="34" charset="0"/>
                <a:cs typeface="Times New Roman" panose="02020603050405020304" pitchFamily="18" charset="0"/>
              </a:rPr>
              <a:t>Rima</a:t>
            </a:r>
            <a:r>
              <a:rPr lang="it-IT" sz="2800" dirty="0">
                <a:latin typeface="Arial" panose="020B0604020202020204" pitchFamily="34" charset="0"/>
                <a:ea typeface="Calibri" panose="020F0502020204030204" pitchFamily="34" charset="0"/>
                <a:cs typeface="Times New Roman" panose="02020603050405020304" pitchFamily="18" charset="0"/>
              </a:rPr>
              <a:t> e </a:t>
            </a:r>
            <a:r>
              <a:rPr lang="it-IT" sz="2800" i="1" dirty="0">
                <a:latin typeface="Arial" panose="020B0604020202020204" pitchFamily="34" charset="0"/>
                <a:ea typeface="Calibri" panose="020F0502020204030204" pitchFamily="34" charset="0"/>
                <a:cs typeface="Times New Roman" panose="02020603050405020304" pitchFamily="18" charset="0"/>
              </a:rPr>
              <a:t>metro</a:t>
            </a:r>
            <a:r>
              <a:rPr lang="it-IT" sz="2800" dirty="0">
                <a:latin typeface="Arial" panose="020B0604020202020204" pitchFamily="34" charset="0"/>
                <a:ea typeface="Calibri" panose="020F0502020204030204" pitchFamily="34" charset="0"/>
                <a:cs typeface="Times New Roman" panose="02020603050405020304" pitchFamily="18" charset="0"/>
              </a:rPr>
              <a:t> sono eccellenti indicatori di correttezza (o viceversa di errore) del testo poetico. Se un manoscritto antico ci tramanda un endecasillabo ridotto a sole nove sillabe, o infrange la successione di rime (lo schema, cioè) di un sonetto, di una terzina, ecc., il filologo disporrà di un indizio sicuro per individuare un errore. Al contrario, se il numero delle sillabe e lo schema rimico sono regolari, il filologo avrà una garanzia in più della bontà del testo, almeno nei riguardi della sua struttura metrica.</a:t>
            </a:r>
            <a:endParaRPr lang="it-IT"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81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D7C532E-B737-487B-810A-6D4638D301F3}"/>
              </a:ext>
            </a:extLst>
          </p:cNvPr>
          <p:cNvSpPr/>
          <p:nvPr/>
        </p:nvSpPr>
        <p:spPr>
          <a:xfrm>
            <a:off x="196949" y="2136339"/>
            <a:ext cx="11718386" cy="4247317"/>
          </a:xfrm>
          <a:prstGeom prst="rect">
            <a:avLst/>
          </a:prstGeom>
        </p:spPr>
        <p:txBody>
          <a:bodyPr wrap="square">
            <a:spAutoFit/>
          </a:body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 </a:t>
            </a:r>
          </a:p>
        </p:txBody>
      </p:sp>
      <p:pic>
        <p:nvPicPr>
          <p:cNvPr id="4" name="Immagine 3">
            <a:extLst>
              <a:ext uri="{FF2B5EF4-FFF2-40B4-BE49-F238E27FC236}">
                <a16:creationId xmlns:a16="http://schemas.microsoft.com/office/drawing/2014/main" id="{C103B703-8334-4890-9E03-BDB95A0C5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159" y="0"/>
            <a:ext cx="7305001" cy="6858000"/>
          </a:xfrm>
          <a:prstGeom prst="rect">
            <a:avLst/>
          </a:prstGeom>
        </p:spPr>
      </p:pic>
      <p:sp>
        <p:nvSpPr>
          <p:cNvPr id="5" name="Rettangolo 4">
            <a:extLst>
              <a:ext uri="{FF2B5EF4-FFF2-40B4-BE49-F238E27FC236}">
                <a16:creationId xmlns:a16="http://schemas.microsoft.com/office/drawing/2014/main" id="{C462F9C3-F39B-4452-9065-581BBC388B61}"/>
              </a:ext>
            </a:extLst>
          </p:cNvPr>
          <p:cNvSpPr/>
          <p:nvPr/>
        </p:nvSpPr>
        <p:spPr>
          <a:xfrm>
            <a:off x="379828" y="154745"/>
            <a:ext cx="2063262" cy="6217087"/>
          </a:xfrm>
          <a:prstGeom prst="rect">
            <a:avLst/>
          </a:prstGeom>
        </p:spPr>
        <p:txBody>
          <a:bodyPr wrap="square">
            <a:spAutoFit/>
          </a:bodyPr>
          <a:lstStyle/>
          <a:p>
            <a:pPr algn="ctr"/>
            <a:endParaRPr lang="it-IT" sz="2000" dirty="0"/>
          </a:p>
          <a:p>
            <a:pPr algn="ctr"/>
            <a:r>
              <a:rPr lang="it-IT" sz="2400" dirty="0">
                <a:latin typeface="Arial" panose="020B0604020202020204" pitchFamily="34" charset="0"/>
                <a:cs typeface="Arial" panose="020B0604020202020204" pitchFamily="34" charset="0"/>
              </a:rPr>
              <a:t>Pompei, affresco databile al 55 - 79 d.C. Il dipinto rappresenta una fanciulla con un polittico di quattro </a:t>
            </a:r>
            <a:r>
              <a:rPr lang="it-IT" sz="2400" i="1" dirty="0">
                <a:latin typeface="Arial" panose="020B0604020202020204" pitchFamily="34" charset="0"/>
                <a:cs typeface="Arial" panose="020B0604020202020204" pitchFamily="34" charset="0"/>
              </a:rPr>
              <a:t>tavolette cerate </a:t>
            </a:r>
            <a:r>
              <a:rPr lang="it-IT" sz="2400" dirty="0">
                <a:latin typeface="Arial" panose="020B0604020202020204" pitchFamily="34" charset="0"/>
                <a:cs typeface="Arial" panose="020B0604020202020204" pitchFamily="34" charset="0"/>
              </a:rPr>
              <a:t>nella mano sinistra e uno </a:t>
            </a:r>
            <a:r>
              <a:rPr lang="it-IT" sz="2400" i="1" dirty="0">
                <a:latin typeface="Arial" panose="020B0604020202020204" pitchFamily="34" charset="0"/>
                <a:cs typeface="Arial" panose="020B0604020202020204" pitchFamily="34" charset="0"/>
              </a:rPr>
              <a:t>stilo</a:t>
            </a:r>
            <a:r>
              <a:rPr lang="it-IT" sz="2400" dirty="0">
                <a:latin typeface="Arial" panose="020B0604020202020204" pitchFamily="34" charset="0"/>
                <a:cs typeface="Arial" panose="020B0604020202020204" pitchFamily="34" charset="0"/>
              </a:rPr>
              <a:t> nella destra.</a:t>
            </a:r>
          </a:p>
          <a:p>
            <a:endParaRPr lang="it-IT" dirty="0"/>
          </a:p>
        </p:txBody>
      </p:sp>
    </p:spTree>
    <p:extLst>
      <p:ext uri="{BB962C8B-B14F-4D97-AF65-F5344CB8AC3E}">
        <p14:creationId xmlns:p14="http://schemas.microsoft.com/office/powerpoint/2010/main" val="9435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C53276A7-618E-4E6A-A373-A52337FA874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325" r="14325"/>
          <a:stretch>
            <a:fillRect/>
          </a:stretch>
        </p:blipFill>
        <p:spPr>
          <a:xfrm>
            <a:off x="4121834" y="149371"/>
            <a:ext cx="7498080" cy="6560918"/>
          </a:xfrm>
        </p:spPr>
      </p:pic>
      <p:sp>
        <p:nvSpPr>
          <p:cNvPr id="4" name="Segnaposto testo 3">
            <a:extLst>
              <a:ext uri="{FF2B5EF4-FFF2-40B4-BE49-F238E27FC236}">
                <a16:creationId xmlns:a16="http://schemas.microsoft.com/office/drawing/2014/main" id="{6C0EFCB3-7E00-435F-BBFE-79ADAC1F8060}"/>
              </a:ext>
            </a:extLst>
          </p:cNvPr>
          <p:cNvSpPr>
            <a:spLocks noGrp="1"/>
          </p:cNvSpPr>
          <p:nvPr>
            <p:ph type="body" sz="half" idx="2"/>
          </p:nvPr>
        </p:nvSpPr>
        <p:spPr>
          <a:xfrm>
            <a:off x="422031" y="719589"/>
            <a:ext cx="3348111" cy="5418822"/>
          </a:xfrm>
        </p:spPr>
        <p:txBody>
          <a:bodyPr>
            <a:normAutofit/>
          </a:bodyPr>
          <a:lstStyle/>
          <a:p>
            <a:pPr algn="just"/>
            <a:r>
              <a:rPr lang="it-IT" sz="2800" dirty="0">
                <a:latin typeface="Arial" panose="020B0604020202020204" pitchFamily="34" charset="0"/>
                <a:cs typeface="Arial" panose="020B0604020202020204" pitchFamily="34" charset="0"/>
              </a:rPr>
              <a:t>Il papiro (= giunco originario della valle del Nilo da cui si ricava l’omonimo materiale scrittorio).</a:t>
            </a:r>
          </a:p>
        </p:txBody>
      </p:sp>
    </p:spTree>
    <p:extLst>
      <p:ext uri="{BB962C8B-B14F-4D97-AF65-F5344CB8AC3E}">
        <p14:creationId xmlns:p14="http://schemas.microsoft.com/office/powerpoint/2010/main" val="38344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F3DF8E7-8BB4-49DD-95C1-89F440738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9" y="0"/>
            <a:ext cx="7652824" cy="6858000"/>
          </a:xfrm>
          <a:prstGeom prst="rect">
            <a:avLst/>
          </a:prstGeom>
        </p:spPr>
      </p:pic>
    </p:spTree>
    <p:extLst>
      <p:ext uri="{BB962C8B-B14F-4D97-AF65-F5344CB8AC3E}">
        <p14:creationId xmlns:p14="http://schemas.microsoft.com/office/powerpoint/2010/main" val="84194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B7E073F0-ACE0-4555-A83E-CA8B301CFC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0474" y="1"/>
            <a:ext cx="6752491" cy="6858000"/>
          </a:xfrm>
        </p:spPr>
      </p:pic>
      <p:sp>
        <p:nvSpPr>
          <p:cNvPr id="4" name="Segnaposto testo 3">
            <a:extLst>
              <a:ext uri="{FF2B5EF4-FFF2-40B4-BE49-F238E27FC236}">
                <a16:creationId xmlns:a16="http://schemas.microsoft.com/office/drawing/2014/main" id="{0925A207-1C71-4B2F-81C6-9698485929F2}"/>
              </a:ext>
            </a:extLst>
          </p:cNvPr>
          <p:cNvSpPr>
            <a:spLocks noGrp="1"/>
          </p:cNvSpPr>
          <p:nvPr>
            <p:ph type="body" sz="half" idx="2"/>
          </p:nvPr>
        </p:nvSpPr>
        <p:spPr>
          <a:xfrm>
            <a:off x="562706" y="987425"/>
            <a:ext cx="3530992" cy="4881563"/>
          </a:xfrm>
        </p:spPr>
        <p:txBody>
          <a:bodyPr>
            <a:normAutofit/>
          </a:bodyPr>
          <a:lstStyle/>
          <a:p>
            <a:pPr algn="ctr">
              <a:lnSpc>
                <a:spcPct val="100000"/>
              </a:lnSpc>
              <a:spcBef>
                <a:spcPts val="0"/>
              </a:spcBef>
            </a:pPr>
            <a:r>
              <a:rPr lang="it-IT" sz="2800" dirty="0">
                <a:latin typeface="Arial" panose="020B0604020202020204" pitchFamily="34" charset="0"/>
                <a:cs typeface="Arial" panose="020B0604020202020204" pitchFamily="34" charset="0"/>
              </a:rPr>
              <a:t>Pompei, </a:t>
            </a:r>
            <a:r>
              <a:rPr lang="it-IT" sz="2800" dirty="0" err="1">
                <a:latin typeface="Arial" panose="020B0604020202020204" pitchFamily="34" charset="0"/>
                <a:cs typeface="Arial" panose="020B0604020202020204" pitchFamily="34" charset="0"/>
              </a:rPr>
              <a:t>Terentius</a:t>
            </a:r>
            <a:r>
              <a:rPr lang="it-IT" sz="2800" dirty="0">
                <a:latin typeface="Arial" panose="020B0604020202020204" pitchFamily="34" charset="0"/>
                <a:cs typeface="Arial" panose="020B0604020202020204" pitchFamily="34" charset="0"/>
              </a:rPr>
              <a:t> Neo e la moglie </a:t>
            </a:r>
          </a:p>
          <a:p>
            <a:pPr algn="ctr">
              <a:lnSpc>
                <a:spcPct val="100000"/>
              </a:lnSpc>
              <a:spcBef>
                <a:spcPts val="0"/>
              </a:spcBef>
            </a:pPr>
            <a:r>
              <a:rPr lang="it-IT" sz="2800" dirty="0">
                <a:latin typeface="Arial" panose="020B0604020202020204" pitchFamily="34" charset="0"/>
                <a:cs typeface="Arial" panose="020B0604020202020204" pitchFamily="34" charset="0"/>
              </a:rPr>
              <a:t>(55 - 79 d.C.)</a:t>
            </a:r>
          </a:p>
        </p:txBody>
      </p:sp>
    </p:spTree>
    <p:extLst>
      <p:ext uri="{BB962C8B-B14F-4D97-AF65-F5344CB8AC3E}">
        <p14:creationId xmlns:p14="http://schemas.microsoft.com/office/powerpoint/2010/main" val="91618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A0357E4-13F1-4389-B98A-AF5AB92C0113}"/>
              </a:ext>
            </a:extLst>
          </p:cNvPr>
          <p:cNvSpPr/>
          <p:nvPr/>
        </p:nvSpPr>
        <p:spPr>
          <a:xfrm>
            <a:off x="731521" y="787792"/>
            <a:ext cx="10607040" cy="5016758"/>
          </a:xfrm>
          <a:prstGeom prst="rect">
            <a:avLst/>
          </a:prstGeom>
        </p:spPr>
        <p:txBody>
          <a:bodyPr wrap="square">
            <a:spAutoFit/>
          </a:bodyPr>
          <a:lstStyle/>
          <a:p>
            <a:pPr algn="just"/>
            <a:r>
              <a:rPr lang="it-IT" sz="3200" dirty="0">
                <a:latin typeface="Arial" panose="020B0604020202020204" pitchFamily="34" charset="0"/>
                <a:ea typeface="Calibri" panose="020F0502020204030204" pitchFamily="34" charset="0"/>
                <a:cs typeface="Arial" panose="020B0604020202020204" pitchFamily="34" charset="0"/>
              </a:rPr>
              <a:t>Il </a:t>
            </a:r>
            <a:r>
              <a:rPr lang="it-IT" sz="3200" i="1" dirty="0">
                <a:latin typeface="Arial" panose="020B0604020202020204" pitchFamily="34" charset="0"/>
                <a:ea typeface="Calibri" panose="020F0502020204030204" pitchFamily="34" charset="0"/>
                <a:cs typeface="Arial" panose="020B0604020202020204" pitchFamily="34" charset="0"/>
              </a:rPr>
              <a:t>papiro</a:t>
            </a:r>
            <a:r>
              <a:rPr lang="it-IT" sz="3200" dirty="0">
                <a:latin typeface="Arial" panose="020B0604020202020204" pitchFamily="34" charset="0"/>
                <a:ea typeface="Calibri" panose="020F0502020204030204" pitchFamily="34" charset="0"/>
                <a:cs typeface="Arial" panose="020B0604020202020204" pitchFamily="34" charset="0"/>
              </a:rPr>
              <a:t> fu anche adoperato per produrre libri non già in formato di </a:t>
            </a:r>
            <a:r>
              <a:rPr lang="it-IT" sz="3200" i="1" dirty="0">
                <a:latin typeface="Arial" panose="020B0604020202020204" pitchFamily="34" charset="0"/>
                <a:ea typeface="Calibri" panose="020F0502020204030204" pitchFamily="34" charset="0"/>
                <a:cs typeface="Arial" panose="020B0604020202020204" pitchFamily="34" charset="0"/>
              </a:rPr>
              <a:t>rotolo</a:t>
            </a:r>
            <a:r>
              <a:rPr lang="it-IT" sz="3200" dirty="0">
                <a:latin typeface="Arial" panose="020B0604020202020204" pitchFamily="34" charset="0"/>
                <a:ea typeface="Calibri" panose="020F0502020204030204" pitchFamily="34" charset="0"/>
                <a:cs typeface="Arial" panose="020B0604020202020204" pitchFamily="34" charset="0"/>
              </a:rPr>
              <a:t>, ma anche, almeno dal II secolo d.C., in forma di </a:t>
            </a:r>
            <a:r>
              <a:rPr lang="it-IT" sz="3200" i="1" dirty="0">
                <a:latin typeface="Arial" panose="020B0604020202020204" pitchFamily="34" charset="0"/>
                <a:ea typeface="Calibri" panose="020F0502020204030204" pitchFamily="34" charset="0"/>
                <a:cs typeface="Arial" panose="020B0604020202020204" pitchFamily="34" charset="0"/>
              </a:rPr>
              <a:t>codice</a:t>
            </a:r>
            <a:r>
              <a:rPr lang="it-IT" sz="3200" dirty="0">
                <a:latin typeface="Arial" panose="020B0604020202020204" pitchFamily="34" charset="0"/>
                <a:ea typeface="Calibri" panose="020F0502020204030204" pitchFamily="34" charset="0"/>
                <a:cs typeface="Arial" panose="020B0604020202020204" pitchFamily="34" charset="0"/>
              </a:rPr>
              <a:t>, cioè di un insieme di fascicoli di misura più o meno quadrata cuciti e rilegati insieme. </a:t>
            </a:r>
          </a:p>
          <a:p>
            <a:pPr algn="just"/>
            <a:r>
              <a:rPr lang="it-IT" sz="3200" dirty="0">
                <a:latin typeface="Arial" panose="020B0604020202020204" pitchFamily="34" charset="0"/>
                <a:ea typeface="Calibri" panose="020F0502020204030204" pitchFamily="34" charset="0"/>
                <a:cs typeface="Arial" panose="020B0604020202020204" pitchFamily="34" charset="0"/>
              </a:rPr>
              <a:t>La fortuna di questa nuova forma di libro, assai più maneggevole e pratica, sia per la lettura che per la scrittura, fu sempre crescente dal II al IV secolo d.C.</a:t>
            </a:r>
            <a:r>
              <a:rPr lang="it-IT" sz="3200" dirty="0">
                <a:latin typeface="Arial" panose="020B0604020202020204" pitchFamily="34" charset="0"/>
                <a:cs typeface="Arial" panose="020B0604020202020204" pitchFamily="34" charset="0"/>
              </a:rPr>
              <a:t>; essa, tuttavia più che al papiro, troppo fragile per resistere a lungo alle piegature e alle cuciture, fu legata ad un’altra materia scrittoria, la </a:t>
            </a:r>
            <a:r>
              <a:rPr lang="it-IT" sz="3200" i="1" dirty="0">
                <a:latin typeface="Arial" panose="020B0604020202020204" pitchFamily="34" charset="0"/>
                <a:cs typeface="Arial" panose="020B0604020202020204" pitchFamily="34" charset="0"/>
              </a:rPr>
              <a:t>pergamena</a:t>
            </a:r>
            <a:r>
              <a:rPr lang="it-IT"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420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F98BC83-2451-454E-B78E-E00D92BE9AB5}"/>
              </a:ext>
            </a:extLst>
          </p:cNvPr>
          <p:cNvSpPr/>
          <p:nvPr/>
        </p:nvSpPr>
        <p:spPr>
          <a:xfrm>
            <a:off x="1390357" y="1561514"/>
            <a:ext cx="9411285" cy="2308324"/>
          </a:xfrm>
          <a:prstGeom prst="rect">
            <a:avLst/>
          </a:prstGeom>
        </p:spPr>
        <p:txBody>
          <a:bodyPr wrap="square">
            <a:spAutoFit/>
          </a:bodyPr>
          <a:lstStyle/>
          <a:p>
            <a:pPr algn="just"/>
            <a:r>
              <a:rPr lang="it-IT" sz="3600" i="1" dirty="0">
                <a:latin typeface="Arial" panose="020B0604020202020204" pitchFamily="34" charset="0"/>
                <a:ea typeface="Calibri" panose="020F0502020204030204" pitchFamily="34" charset="0"/>
              </a:rPr>
              <a:t>pergamena =</a:t>
            </a:r>
            <a:r>
              <a:rPr lang="it-IT" sz="3600" dirty="0">
                <a:latin typeface="Arial" panose="020B0604020202020204" pitchFamily="34" charset="0"/>
                <a:ea typeface="Calibri" panose="020F0502020204030204" pitchFamily="34" charset="0"/>
              </a:rPr>
              <a:t> materia scrittoria ampiamente adoperata nel Medioevo, costituita di pelle di vitello, capra o pecora, preparata in modo tale da poter ricevere la scrittura.</a:t>
            </a:r>
            <a:endParaRPr lang="it-IT" sz="3600" dirty="0"/>
          </a:p>
        </p:txBody>
      </p:sp>
    </p:spTree>
    <p:extLst>
      <p:ext uri="{BB962C8B-B14F-4D97-AF65-F5344CB8AC3E}">
        <p14:creationId xmlns:p14="http://schemas.microsoft.com/office/powerpoint/2010/main" val="32325502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3346</Words>
  <Application>Microsoft Office PowerPoint</Application>
  <PresentationFormat>Widescreen</PresentationFormat>
  <Paragraphs>137</Paragraphs>
  <Slides>33</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Arial</vt:lpstr>
      <vt:lpstr>Calibri</vt:lpstr>
      <vt:lpstr>Calibri Light</vt:lpstr>
      <vt:lpstr>Tema di Office</vt:lpstr>
      <vt:lpstr>             Introduzione  alla  Filologia italiana  Benedetta Aldinucci  Filologia italiana (Modulo A), Corso di Laurea Triennale in Lingua e Cultura Italiana a.a. 2020-2021</vt:lpstr>
      <vt:lpstr>1. Introduzione alla storia del libro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Fra il XV e il XVI secolo si assiste in Italia al passaggio dal manoscritto al libro a stampa. La riproduzione tipografica consente una diffusione ampia e simultanea di più esemplari di uno stesso testo (rispetto alla scarsità e alla lentezza di riproduzione delle copie manuali). L’incontro della letteratura con la tipografia impone di definire, regolare e disciplinare l’intero campo della comunicazione scritta: si stabilizza così la norma grafica e linguistica (divisione delle parole, interpunzione, grafia, lingua). Va detto però che la copia a mano sopravvive sino a tutto il XVI secolo e oltre, affiancando l’esemplare di tipografia.  Di solito le medesime copie di un moderno libro a stampa sono del tutto identiche (e auspicabilmente prive di errori o di refusi). Questo non accade nelle antiche copie manoscritte, che presentano porzioni di testo uguali ma anche divergenze, varianti ed errori di copia.</vt:lpstr>
      <vt:lpstr>2. La filologia italiana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154</cp:revision>
  <dcterms:created xsi:type="dcterms:W3CDTF">2019-09-17T11:47:33Z</dcterms:created>
  <dcterms:modified xsi:type="dcterms:W3CDTF">2020-09-27T10:12:45Z</dcterms:modified>
</cp:coreProperties>
</file>